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91" d="100"/>
          <a:sy n="91" d="100"/>
        </p:scale>
        <p:origin x="6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8A06B5-07DB-44C5-9D26-A735977538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919EAFE-444E-4192-86B3-F863C4421A12}">
      <dgm:prSet/>
      <dgm:spPr/>
      <dgm:t>
        <a:bodyPr/>
        <a:lstStyle/>
        <a:p>
          <a:pPr>
            <a:defRPr cap="all"/>
          </a:pPr>
          <a:r>
            <a:rPr lang="en-US"/>
            <a:t>Summary of AI </a:t>
          </a:r>
        </a:p>
      </dgm:t>
    </dgm:pt>
    <dgm:pt modelId="{4275A69E-0E1B-4B2D-BE98-333D09E67AD5}" type="parTrans" cxnId="{87427541-9EE9-4262-8F83-B78868DD37CA}">
      <dgm:prSet/>
      <dgm:spPr/>
      <dgm:t>
        <a:bodyPr/>
        <a:lstStyle/>
        <a:p>
          <a:endParaRPr lang="en-US"/>
        </a:p>
      </dgm:t>
    </dgm:pt>
    <dgm:pt modelId="{C340F8A4-E1DA-447B-B3F6-597B7FFFF5ED}" type="sibTrans" cxnId="{87427541-9EE9-4262-8F83-B78868DD37CA}">
      <dgm:prSet/>
      <dgm:spPr/>
      <dgm:t>
        <a:bodyPr/>
        <a:lstStyle/>
        <a:p>
          <a:endParaRPr lang="en-US"/>
        </a:p>
      </dgm:t>
    </dgm:pt>
    <dgm:pt modelId="{62F5A4E9-6328-43CB-8505-A406CC98B764}">
      <dgm:prSet/>
      <dgm:spPr/>
      <dgm:t>
        <a:bodyPr/>
        <a:lstStyle/>
        <a:p>
          <a:pPr>
            <a:defRPr cap="all"/>
          </a:pPr>
          <a:r>
            <a:rPr lang="en-US"/>
            <a:t>Artificial Intelligence’s Ethical issues</a:t>
          </a:r>
        </a:p>
      </dgm:t>
    </dgm:pt>
    <dgm:pt modelId="{4BF48ECB-A421-4908-B534-34537F988FDA}" type="parTrans" cxnId="{35411871-79A1-481D-B1CF-84174CFBB212}">
      <dgm:prSet/>
      <dgm:spPr/>
      <dgm:t>
        <a:bodyPr/>
        <a:lstStyle/>
        <a:p>
          <a:endParaRPr lang="en-US"/>
        </a:p>
      </dgm:t>
    </dgm:pt>
    <dgm:pt modelId="{1CE7F63B-19FC-4F30-8EE2-60383B6BE86E}" type="sibTrans" cxnId="{35411871-79A1-481D-B1CF-84174CFBB212}">
      <dgm:prSet/>
      <dgm:spPr/>
      <dgm:t>
        <a:bodyPr/>
        <a:lstStyle/>
        <a:p>
          <a:endParaRPr lang="en-US"/>
        </a:p>
      </dgm:t>
    </dgm:pt>
    <dgm:pt modelId="{9BAB7D53-3F6D-4EBA-AF0B-5F388CE3274B}">
      <dgm:prSet/>
      <dgm:spPr/>
      <dgm:t>
        <a:bodyPr/>
        <a:lstStyle/>
        <a:p>
          <a:pPr>
            <a:defRPr cap="all"/>
          </a:pPr>
          <a:r>
            <a:rPr lang="en-US"/>
            <a:t>Case Studies</a:t>
          </a:r>
        </a:p>
      </dgm:t>
    </dgm:pt>
    <dgm:pt modelId="{2D33568C-65B9-4157-88E8-F80A30AB1333}" type="parTrans" cxnId="{6527C729-D4B7-47E8-91BC-4DF6918460FF}">
      <dgm:prSet/>
      <dgm:spPr/>
      <dgm:t>
        <a:bodyPr/>
        <a:lstStyle/>
        <a:p>
          <a:endParaRPr lang="en-US"/>
        </a:p>
      </dgm:t>
    </dgm:pt>
    <dgm:pt modelId="{2C96B8B6-44A0-4ABC-927D-A63BEAA18EBB}" type="sibTrans" cxnId="{6527C729-D4B7-47E8-91BC-4DF6918460FF}">
      <dgm:prSet/>
      <dgm:spPr/>
      <dgm:t>
        <a:bodyPr/>
        <a:lstStyle/>
        <a:p>
          <a:endParaRPr lang="en-US"/>
        </a:p>
      </dgm:t>
    </dgm:pt>
    <dgm:pt modelId="{E7AC8C1A-8363-47B0-8893-BA0425A7846C}">
      <dgm:prSet/>
      <dgm:spPr/>
      <dgm:t>
        <a:bodyPr/>
        <a:lstStyle/>
        <a:p>
          <a:pPr>
            <a:defRPr cap="all"/>
          </a:pPr>
          <a:r>
            <a:rPr lang="en-US"/>
            <a:t>Applicable Ethical Theories </a:t>
          </a:r>
        </a:p>
      </dgm:t>
    </dgm:pt>
    <dgm:pt modelId="{AE5AE929-FD37-46E7-9CC8-F9D0E15A0BE2}" type="parTrans" cxnId="{A3FD198A-0FE7-44CE-AF66-E995A8FA06C4}">
      <dgm:prSet/>
      <dgm:spPr/>
      <dgm:t>
        <a:bodyPr/>
        <a:lstStyle/>
        <a:p>
          <a:endParaRPr lang="en-US"/>
        </a:p>
      </dgm:t>
    </dgm:pt>
    <dgm:pt modelId="{66C37EC2-4A4F-4FAD-9FE2-5E3BC5225548}" type="sibTrans" cxnId="{A3FD198A-0FE7-44CE-AF66-E995A8FA06C4}">
      <dgm:prSet/>
      <dgm:spPr/>
      <dgm:t>
        <a:bodyPr/>
        <a:lstStyle/>
        <a:p>
          <a:endParaRPr lang="en-US"/>
        </a:p>
      </dgm:t>
    </dgm:pt>
    <dgm:pt modelId="{6C7159E0-8DB2-46CE-A45C-DC5111C21AC4}">
      <dgm:prSet/>
      <dgm:spPr/>
      <dgm:t>
        <a:bodyPr/>
        <a:lstStyle/>
        <a:p>
          <a:pPr>
            <a:defRPr cap="all"/>
          </a:pPr>
          <a:r>
            <a:rPr lang="en-US"/>
            <a:t>Solutions to the dilemmas</a:t>
          </a:r>
        </a:p>
      </dgm:t>
    </dgm:pt>
    <dgm:pt modelId="{04D56F1B-09D6-4A17-83AA-6A01DDC89CD6}" type="parTrans" cxnId="{98C9EC1D-4771-4A48-A2E8-637742F6357F}">
      <dgm:prSet/>
      <dgm:spPr/>
      <dgm:t>
        <a:bodyPr/>
        <a:lstStyle/>
        <a:p>
          <a:endParaRPr lang="en-US"/>
        </a:p>
      </dgm:t>
    </dgm:pt>
    <dgm:pt modelId="{44D35E90-5D9D-4648-B04E-4D84BD5A2DB6}" type="sibTrans" cxnId="{98C9EC1D-4771-4A48-A2E8-637742F6357F}">
      <dgm:prSet/>
      <dgm:spPr/>
      <dgm:t>
        <a:bodyPr/>
        <a:lstStyle/>
        <a:p>
          <a:endParaRPr lang="en-US"/>
        </a:p>
      </dgm:t>
    </dgm:pt>
    <dgm:pt modelId="{F9497B56-8EBC-42CF-824E-4E8A5C28871B}">
      <dgm:prSet/>
      <dgm:spPr/>
      <dgm:t>
        <a:bodyPr/>
        <a:lstStyle/>
        <a:p>
          <a:pPr>
            <a:defRPr cap="all"/>
          </a:pPr>
          <a:r>
            <a:rPr lang="en-US"/>
            <a:t>In Conclusion …</a:t>
          </a:r>
        </a:p>
      </dgm:t>
    </dgm:pt>
    <dgm:pt modelId="{DF17EE53-91E5-4282-B809-36CE9E12ED88}" type="parTrans" cxnId="{D47CCB96-D317-46A0-B01E-1DF8A927AAA4}">
      <dgm:prSet/>
      <dgm:spPr/>
      <dgm:t>
        <a:bodyPr/>
        <a:lstStyle/>
        <a:p>
          <a:endParaRPr lang="en-US"/>
        </a:p>
      </dgm:t>
    </dgm:pt>
    <dgm:pt modelId="{4FF44DFB-59D9-4060-89A9-C6E7A3B2AE67}" type="sibTrans" cxnId="{D47CCB96-D317-46A0-B01E-1DF8A927AAA4}">
      <dgm:prSet/>
      <dgm:spPr/>
      <dgm:t>
        <a:bodyPr/>
        <a:lstStyle/>
        <a:p>
          <a:endParaRPr lang="en-US"/>
        </a:p>
      </dgm:t>
    </dgm:pt>
    <dgm:pt modelId="{D7081BA9-3973-4250-B762-574B5AC5AAE6}" type="pres">
      <dgm:prSet presAssocID="{978A06B5-07DB-44C5-9D26-A7359775387D}" presName="root" presStyleCnt="0">
        <dgm:presLayoutVars>
          <dgm:dir/>
          <dgm:resizeHandles val="exact"/>
        </dgm:presLayoutVars>
      </dgm:prSet>
      <dgm:spPr/>
    </dgm:pt>
    <dgm:pt modelId="{B49959ED-E807-47C1-9EEA-1559EF589C62}" type="pres">
      <dgm:prSet presAssocID="{F919EAFE-444E-4192-86B3-F863C4421A12}" presName="compNode" presStyleCnt="0"/>
      <dgm:spPr/>
    </dgm:pt>
    <dgm:pt modelId="{D98DE250-59A9-4BB2-9028-40082788AF6D}" type="pres">
      <dgm:prSet presAssocID="{F919EAFE-444E-4192-86B3-F863C4421A12}" presName="iconBgRect" presStyleLbl="bgShp" presStyleIdx="0" presStyleCnt="6"/>
      <dgm:spPr/>
    </dgm:pt>
    <dgm:pt modelId="{4211A1DB-FE40-425E-B36C-C8F801AABC60}" type="pres">
      <dgm:prSet presAssocID="{F919EAFE-444E-4192-86B3-F863C4421A1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996746A-32CD-4EE5-A15F-80B0EC0BE9BE}" type="pres">
      <dgm:prSet presAssocID="{F919EAFE-444E-4192-86B3-F863C4421A12}" presName="spaceRect" presStyleCnt="0"/>
      <dgm:spPr/>
    </dgm:pt>
    <dgm:pt modelId="{04E11323-FF05-4B54-9031-1D4620A851F3}" type="pres">
      <dgm:prSet presAssocID="{F919EAFE-444E-4192-86B3-F863C4421A12}" presName="textRect" presStyleLbl="revTx" presStyleIdx="0" presStyleCnt="6">
        <dgm:presLayoutVars>
          <dgm:chMax val="1"/>
          <dgm:chPref val="1"/>
        </dgm:presLayoutVars>
      </dgm:prSet>
      <dgm:spPr/>
    </dgm:pt>
    <dgm:pt modelId="{DADA1610-9FF0-4E0D-8145-4503A749344F}" type="pres">
      <dgm:prSet presAssocID="{C340F8A4-E1DA-447B-B3F6-597B7FFFF5ED}" presName="sibTrans" presStyleCnt="0"/>
      <dgm:spPr/>
    </dgm:pt>
    <dgm:pt modelId="{6D86697A-2097-49C9-A0E2-7E2900160AD5}" type="pres">
      <dgm:prSet presAssocID="{62F5A4E9-6328-43CB-8505-A406CC98B764}" presName="compNode" presStyleCnt="0"/>
      <dgm:spPr/>
    </dgm:pt>
    <dgm:pt modelId="{BD975293-A3D4-4239-93D0-4D4556D1B9A6}" type="pres">
      <dgm:prSet presAssocID="{62F5A4E9-6328-43CB-8505-A406CC98B764}" presName="iconBgRect" presStyleLbl="bgShp" presStyleIdx="1" presStyleCnt="6"/>
      <dgm:spPr/>
    </dgm:pt>
    <dgm:pt modelId="{D6D5F062-84CD-4E75-9429-2641F539F015}" type="pres">
      <dgm:prSet presAssocID="{62F5A4E9-6328-43CB-8505-A406CC98B76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74B5D8DA-9D98-4BDD-93D2-9C0EC07E4E97}" type="pres">
      <dgm:prSet presAssocID="{62F5A4E9-6328-43CB-8505-A406CC98B764}" presName="spaceRect" presStyleCnt="0"/>
      <dgm:spPr/>
    </dgm:pt>
    <dgm:pt modelId="{8B4F3127-1821-41CF-8379-BDEF5994247C}" type="pres">
      <dgm:prSet presAssocID="{62F5A4E9-6328-43CB-8505-A406CC98B764}" presName="textRect" presStyleLbl="revTx" presStyleIdx="1" presStyleCnt="6">
        <dgm:presLayoutVars>
          <dgm:chMax val="1"/>
          <dgm:chPref val="1"/>
        </dgm:presLayoutVars>
      </dgm:prSet>
      <dgm:spPr/>
    </dgm:pt>
    <dgm:pt modelId="{84FE0C1D-F4BE-40A8-9F7A-A48A7275C6DF}" type="pres">
      <dgm:prSet presAssocID="{1CE7F63B-19FC-4F30-8EE2-60383B6BE86E}" presName="sibTrans" presStyleCnt="0"/>
      <dgm:spPr/>
    </dgm:pt>
    <dgm:pt modelId="{6D7656D8-59C2-4DF6-8630-1BC3C9218F8C}" type="pres">
      <dgm:prSet presAssocID="{9BAB7D53-3F6D-4EBA-AF0B-5F388CE3274B}" presName="compNode" presStyleCnt="0"/>
      <dgm:spPr/>
    </dgm:pt>
    <dgm:pt modelId="{EAA39392-CB1E-4BDC-A515-965E765D78F0}" type="pres">
      <dgm:prSet presAssocID="{9BAB7D53-3F6D-4EBA-AF0B-5F388CE3274B}" presName="iconBgRect" presStyleLbl="bgShp" presStyleIdx="2" presStyleCnt="6"/>
      <dgm:spPr/>
    </dgm:pt>
    <dgm:pt modelId="{DA669615-8DC5-4ACC-A62B-08ADBF38C71D}" type="pres">
      <dgm:prSet presAssocID="{9BAB7D53-3F6D-4EBA-AF0B-5F388CE3274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FCF0D20-A501-4A34-8E4A-A0513C6F6081}" type="pres">
      <dgm:prSet presAssocID="{9BAB7D53-3F6D-4EBA-AF0B-5F388CE3274B}" presName="spaceRect" presStyleCnt="0"/>
      <dgm:spPr/>
    </dgm:pt>
    <dgm:pt modelId="{FD6FC271-E255-40E6-91AA-0C9DBD6D86AB}" type="pres">
      <dgm:prSet presAssocID="{9BAB7D53-3F6D-4EBA-AF0B-5F388CE3274B}" presName="textRect" presStyleLbl="revTx" presStyleIdx="2" presStyleCnt="6">
        <dgm:presLayoutVars>
          <dgm:chMax val="1"/>
          <dgm:chPref val="1"/>
        </dgm:presLayoutVars>
      </dgm:prSet>
      <dgm:spPr/>
    </dgm:pt>
    <dgm:pt modelId="{FE7487C4-F307-460B-A04E-1EFE2E033118}" type="pres">
      <dgm:prSet presAssocID="{2C96B8B6-44A0-4ABC-927D-A63BEAA18EBB}" presName="sibTrans" presStyleCnt="0"/>
      <dgm:spPr/>
    </dgm:pt>
    <dgm:pt modelId="{D796C0ED-E031-4F9D-95AA-034527DCC595}" type="pres">
      <dgm:prSet presAssocID="{E7AC8C1A-8363-47B0-8893-BA0425A7846C}" presName="compNode" presStyleCnt="0"/>
      <dgm:spPr/>
    </dgm:pt>
    <dgm:pt modelId="{61173CEE-91DE-494F-8AEE-125146044947}" type="pres">
      <dgm:prSet presAssocID="{E7AC8C1A-8363-47B0-8893-BA0425A7846C}" presName="iconBgRect" presStyleLbl="bgShp" presStyleIdx="3" presStyleCnt="6"/>
      <dgm:spPr/>
    </dgm:pt>
    <dgm:pt modelId="{0187561E-B6CE-4D18-B0F6-589ACA2BBBF7}" type="pres">
      <dgm:prSet presAssocID="{E7AC8C1A-8363-47B0-8893-BA0425A7846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7C59353-DEEC-41A6-A7A1-43616C0F853F}" type="pres">
      <dgm:prSet presAssocID="{E7AC8C1A-8363-47B0-8893-BA0425A7846C}" presName="spaceRect" presStyleCnt="0"/>
      <dgm:spPr/>
    </dgm:pt>
    <dgm:pt modelId="{C6BF9A3B-C8ED-4E5C-92A1-8718E1123110}" type="pres">
      <dgm:prSet presAssocID="{E7AC8C1A-8363-47B0-8893-BA0425A7846C}" presName="textRect" presStyleLbl="revTx" presStyleIdx="3" presStyleCnt="6">
        <dgm:presLayoutVars>
          <dgm:chMax val="1"/>
          <dgm:chPref val="1"/>
        </dgm:presLayoutVars>
      </dgm:prSet>
      <dgm:spPr/>
    </dgm:pt>
    <dgm:pt modelId="{0383F8E8-14A0-402B-899D-A76A6E111FFA}" type="pres">
      <dgm:prSet presAssocID="{66C37EC2-4A4F-4FAD-9FE2-5E3BC5225548}" presName="sibTrans" presStyleCnt="0"/>
      <dgm:spPr/>
    </dgm:pt>
    <dgm:pt modelId="{41A05D92-FF83-49F1-ACCD-3C85FFA654FA}" type="pres">
      <dgm:prSet presAssocID="{6C7159E0-8DB2-46CE-A45C-DC5111C21AC4}" presName="compNode" presStyleCnt="0"/>
      <dgm:spPr/>
    </dgm:pt>
    <dgm:pt modelId="{1C22AB65-C3C8-4134-932B-8445C5F22FB2}" type="pres">
      <dgm:prSet presAssocID="{6C7159E0-8DB2-46CE-A45C-DC5111C21AC4}" presName="iconBgRect" presStyleLbl="bgShp" presStyleIdx="4" presStyleCnt="6"/>
      <dgm:spPr/>
    </dgm:pt>
    <dgm:pt modelId="{6A43FE85-B5DB-42C2-B528-473045163356}" type="pres">
      <dgm:prSet presAssocID="{6C7159E0-8DB2-46CE-A45C-DC5111C21AC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2FDD0C-5206-4314-BFCB-173D9D0DA405}" type="pres">
      <dgm:prSet presAssocID="{6C7159E0-8DB2-46CE-A45C-DC5111C21AC4}" presName="spaceRect" presStyleCnt="0"/>
      <dgm:spPr/>
    </dgm:pt>
    <dgm:pt modelId="{EE1AECFA-4733-4D0E-98CD-B75A43290CC3}" type="pres">
      <dgm:prSet presAssocID="{6C7159E0-8DB2-46CE-A45C-DC5111C21AC4}" presName="textRect" presStyleLbl="revTx" presStyleIdx="4" presStyleCnt="6">
        <dgm:presLayoutVars>
          <dgm:chMax val="1"/>
          <dgm:chPref val="1"/>
        </dgm:presLayoutVars>
      </dgm:prSet>
      <dgm:spPr/>
    </dgm:pt>
    <dgm:pt modelId="{60018287-0EC7-4114-A544-F52B59BBC91A}" type="pres">
      <dgm:prSet presAssocID="{44D35E90-5D9D-4648-B04E-4D84BD5A2DB6}" presName="sibTrans" presStyleCnt="0"/>
      <dgm:spPr/>
    </dgm:pt>
    <dgm:pt modelId="{C7E41673-B5AF-43AA-9C7A-7EC4092A36C5}" type="pres">
      <dgm:prSet presAssocID="{F9497B56-8EBC-42CF-824E-4E8A5C28871B}" presName="compNode" presStyleCnt="0"/>
      <dgm:spPr/>
    </dgm:pt>
    <dgm:pt modelId="{7586999B-6077-44DA-9169-5C1C79266794}" type="pres">
      <dgm:prSet presAssocID="{F9497B56-8EBC-42CF-824E-4E8A5C28871B}" presName="iconBgRect" presStyleLbl="bgShp" presStyleIdx="5" presStyleCnt="6"/>
      <dgm:spPr/>
    </dgm:pt>
    <dgm:pt modelId="{B401844F-E97C-407E-A866-B7045BA1EC5A}" type="pres">
      <dgm:prSet presAssocID="{F9497B56-8EBC-42CF-824E-4E8A5C28871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5C5923A-2592-4F3E-A619-D22C41669002}" type="pres">
      <dgm:prSet presAssocID="{F9497B56-8EBC-42CF-824E-4E8A5C28871B}" presName="spaceRect" presStyleCnt="0"/>
      <dgm:spPr/>
    </dgm:pt>
    <dgm:pt modelId="{6C5A0E90-A377-4372-A4E9-D0E1AB6FA01A}" type="pres">
      <dgm:prSet presAssocID="{F9497B56-8EBC-42CF-824E-4E8A5C28871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BFC6F14-2E5F-48A3-84A6-8D43D46DA02E}" type="presOf" srcId="{6C7159E0-8DB2-46CE-A45C-DC5111C21AC4}" destId="{EE1AECFA-4733-4D0E-98CD-B75A43290CC3}" srcOrd="0" destOrd="0" presId="urn:microsoft.com/office/officeart/2018/5/layout/IconCircleLabelList"/>
    <dgm:cxn modelId="{895BD01C-F63C-4BD2-A2EF-E8B03AD03137}" type="presOf" srcId="{F9497B56-8EBC-42CF-824E-4E8A5C28871B}" destId="{6C5A0E90-A377-4372-A4E9-D0E1AB6FA01A}" srcOrd="0" destOrd="0" presId="urn:microsoft.com/office/officeart/2018/5/layout/IconCircleLabelList"/>
    <dgm:cxn modelId="{98C9EC1D-4771-4A48-A2E8-637742F6357F}" srcId="{978A06B5-07DB-44C5-9D26-A7359775387D}" destId="{6C7159E0-8DB2-46CE-A45C-DC5111C21AC4}" srcOrd="4" destOrd="0" parTransId="{04D56F1B-09D6-4A17-83AA-6A01DDC89CD6}" sibTransId="{44D35E90-5D9D-4648-B04E-4D84BD5A2DB6}"/>
    <dgm:cxn modelId="{6527C729-D4B7-47E8-91BC-4DF6918460FF}" srcId="{978A06B5-07DB-44C5-9D26-A7359775387D}" destId="{9BAB7D53-3F6D-4EBA-AF0B-5F388CE3274B}" srcOrd="2" destOrd="0" parTransId="{2D33568C-65B9-4157-88E8-F80A30AB1333}" sibTransId="{2C96B8B6-44A0-4ABC-927D-A63BEAA18EBB}"/>
    <dgm:cxn modelId="{AE4DAA5D-D05E-4A7A-921B-D93B58ACAFD1}" type="presOf" srcId="{E7AC8C1A-8363-47B0-8893-BA0425A7846C}" destId="{C6BF9A3B-C8ED-4E5C-92A1-8718E1123110}" srcOrd="0" destOrd="0" presId="urn:microsoft.com/office/officeart/2018/5/layout/IconCircleLabelList"/>
    <dgm:cxn modelId="{87427541-9EE9-4262-8F83-B78868DD37CA}" srcId="{978A06B5-07DB-44C5-9D26-A7359775387D}" destId="{F919EAFE-444E-4192-86B3-F863C4421A12}" srcOrd="0" destOrd="0" parTransId="{4275A69E-0E1B-4B2D-BE98-333D09E67AD5}" sibTransId="{C340F8A4-E1DA-447B-B3F6-597B7FFFF5ED}"/>
    <dgm:cxn modelId="{35411871-79A1-481D-B1CF-84174CFBB212}" srcId="{978A06B5-07DB-44C5-9D26-A7359775387D}" destId="{62F5A4E9-6328-43CB-8505-A406CC98B764}" srcOrd="1" destOrd="0" parTransId="{4BF48ECB-A421-4908-B534-34537F988FDA}" sibTransId="{1CE7F63B-19FC-4F30-8EE2-60383B6BE86E}"/>
    <dgm:cxn modelId="{A3FD198A-0FE7-44CE-AF66-E995A8FA06C4}" srcId="{978A06B5-07DB-44C5-9D26-A7359775387D}" destId="{E7AC8C1A-8363-47B0-8893-BA0425A7846C}" srcOrd="3" destOrd="0" parTransId="{AE5AE929-FD37-46E7-9CC8-F9D0E15A0BE2}" sibTransId="{66C37EC2-4A4F-4FAD-9FE2-5E3BC5225548}"/>
    <dgm:cxn modelId="{11E6778B-03A7-4585-AA57-67A181605C46}" type="presOf" srcId="{62F5A4E9-6328-43CB-8505-A406CC98B764}" destId="{8B4F3127-1821-41CF-8379-BDEF5994247C}" srcOrd="0" destOrd="0" presId="urn:microsoft.com/office/officeart/2018/5/layout/IconCircleLabelList"/>
    <dgm:cxn modelId="{D47CCB96-D317-46A0-B01E-1DF8A927AAA4}" srcId="{978A06B5-07DB-44C5-9D26-A7359775387D}" destId="{F9497B56-8EBC-42CF-824E-4E8A5C28871B}" srcOrd="5" destOrd="0" parTransId="{DF17EE53-91E5-4282-B809-36CE9E12ED88}" sibTransId="{4FF44DFB-59D9-4060-89A9-C6E7A3B2AE67}"/>
    <dgm:cxn modelId="{4E07809B-FCBC-488B-B58D-8EA9B4A42B78}" type="presOf" srcId="{F919EAFE-444E-4192-86B3-F863C4421A12}" destId="{04E11323-FF05-4B54-9031-1D4620A851F3}" srcOrd="0" destOrd="0" presId="urn:microsoft.com/office/officeart/2018/5/layout/IconCircleLabelList"/>
    <dgm:cxn modelId="{31C1F7E1-694F-46B3-A307-C749E4C1C2B6}" type="presOf" srcId="{9BAB7D53-3F6D-4EBA-AF0B-5F388CE3274B}" destId="{FD6FC271-E255-40E6-91AA-0C9DBD6D86AB}" srcOrd="0" destOrd="0" presId="urn:microsoft.com/office/officeart/2018/5/layout/IconCircleLabelList"/>
    <dgm:cxn modelId="{56EF59ED-7DCC-4D0A-8CA8-9E447D9568D9}" type="presOf" srcId="{978A06B5-07DB-44C5-9D26-A7359775387D}" destId="{D7081BA9-3973-4250-B762-574B5AC5AAE6}" srcOrd="0" destOrd="0" presId="urn:microsoft.com/office/officeart/2018/5/layout/IconCircleLabelList"/>
    <dgm:cxn modelId="{899132C3-6C92-4B90-8C0D-F811BA8C6F99}" type="presParOf" srcId="{D7081BA9-3973-4250-B762-574B5AC5AAE6}" destId="{B49959ED-E807-47C1-9EEA-1559EF589C62}" srcOrd="0" destOrd="0" presId="urn:microsoft.com/office/officeart/2018/5/layout/IconCircleLabelList"/>
    <dgm:cxn modelId="{3DE12262-547A-4058-A1AC-DD474E5D5AD0}" type="presParOf" srcId="{B49959ED-E807-47C1-9EEA-1559EF589C62}" destId="{D98DE250-59A9-4BB2-9028-40082788AF6D}" srcOrd="0" destOrd="0" presId="urn:microsoft.com/office/officeart/2018/5/layout/IconCircleLabelList"/>
    <dgm:cxn modelId="{97198F5E-2AB3-47BB-BA5C-EA7DD45B10DE}" type="presParOf" srcId="{B49959ED-E807-47C1-9EEA-1559EF589C62}" destId="{4211A1DB-FE40-425E-B36C-C8F801AABC60}" srcOrd="1" destOrd="0" presId="urn:microsoft.com/office/officeart/2018/5/layout/IconCircleLabelList"/>
    <dgm:cxn modelId="{A5EAD28A-D0E5-4249-8DDD-42EAABDCBDB4}" type="presParOf" srcId="{B49959ED-E807-47C1-9EEA-1559EF589C62}" destId="{D996746A-32CD-4EE5-A15F-80B0EC0BE9BE}" srcOrd="2" destOrd="0" presId="urn:microsoft.com/office/officeart/2018/5/layout/IconCircleLabelList"/>
    <dgm:cxn modelId="{CEFBD828-6A1A-4B98-958C-0D2B16AE55DD}" type="presParOf" srcId="{B49959ED-E807-47C1-9EEA-1559EF589C62}" destId="{04E11323-FF05-4B54-9031-1D4620A851F3}" srcOrd="3" destOrd="0" presId="urn:microsoft.com/office/officeart/2018/5/layout/IconCircleLabelList"/>
    <dgm:cxn modelId="{7ED7EC87-A3E9-4513-9214-C8D21A6A3666}" type="presParOf" srcId="{D7081BA9-3973-4250-B762-574B5AC5AAE6}" destId="{DADA1610-9FF0-4E0D-8145-4503A749344F}" srcOrd="1" destOrd="0" presId="urn:microsoft.com/office/officeart/2018/5/layout/IconCircleLabelList"/>
    <dgm:cxn modelId="{023B00CB-8EDA-4E54-95EE-C6D1F69EADC9}" type="presParOf" srcId="{D7081BA9-3973-4250-B762-574B5AC5AAE6}" destId="{6D86697A-2097-49C9-A0E2-7E2900160AD5}" srcOrd="2" destOrd="0" presId="urn:microsoft.com/office/officeart/2018/5/layout/IconCircleLabelList"/>
    <dgm:cxn modelId="{4BA67036-EDED-41DE-9C65-937D6F9F93A8}" type="presParOf" srcId="{6D86697A-2097-49C9-A0E2-7E2900160AD5}" destId="{BD975293-A3D4-4239-93D0-4D4556D1B9A6}" srcOrd="0" destOrd="0" presId="urn:microsoft.com/office/officeart/2018/5/layout/IconCircleLabelList"/>
    <dgm:cxn modelId="{228D023E-495F-4EFD-90E2-4ADED2D4E1FD}" type="presParOf" srcId="{6D86697A-2097-49C9-A0E2-7E2900160AD5}" destId="{D6D5F062-84CD-4E75-9429-2641F539F015}" srcOrd="1" destOrd="0" presId="urn:microsoft.com/office/officeart/2018/5/layout/IconCircleLabelList"/>
    <dgm:cxn modelId="{DD61BF03-6BD8-47A4-BBB9-6F6A97885E6C}" type="presParOf" srcId="{6D86697A-2097-49C9-A0E2-7E2900160AD5}" destId="{74B5D8DA-9D98-4BDD-93D2-9C0EC07E4E97}" srcOrd="2" destOrd="0" presId="urn:microsoft.com/office/officeart/2018/5/layout/IconCircleLabelList"/>
    <dgm:cxn modelId="{3D8F4565-FC5C-46DA-8C8A-41A6B16991E0}" type="presParOf" srcId="{6D86697A-2097-49C9-A0E2-7E2900160AD5}" destId="{8B4F3127-1821-41CF-8379-BDEF5994247C}" srcOrd="3" destOrd="0" presId="urn:microsoft.com/office/officeart/2018/5/layout/IconCircleLabelList"/>
    <dgm:cxn modelId="{1F29A008-235D-4D71-B263-1598DA922702}" type="presParOf" srcId="{D7081BA9-3973-4250-B762-574B5AC5AAE6}" destId="{84FE0C1D-F4BE-40A8-9F7A-A48A7275C6DF}" srcOrd="3" destOrd="0" presId="urn:microsoft.com/office/officeart/2018/5/layout/IconCircleLabelList"/>
    <dgm:cxn modelId="{526B7B45-4B3B-4651-AE4C-F42D32E406E8}" type="presParOf" srcId="{D7081BA9-3973-4250-B762-574B5AC5AAE6}" destId="{6D7656D8-59C2-4DF6-8630-1BC3C9218F8C}" srcOrd="4" destOrd="0" presId="urn:microsoft.com/office/officeart/2018/5/layout/IconCircleLabelList"/>
    <dgm:cxn modelId="{29321BDD-079E-4F9F-828E-FB91628B80A1}" type="presParOf" srcId="{6D7656D8-59C2-4DF6-8630-1BC3C9218F8C}" destId="{EAA39392-CB1E-4BDC-A515-965E765D78F0}" srcOrd="0" destOrd="0" presId="urn:microsoft.com/office/officeart/2018/5/layout/IconCircleLabelList"/>
    <dgm:cxn modelId="{351330D2-715F-45D2-8FDE-D8DCDB8B9CD5}" type="presParOf" srcId="{6D7656D8-59C2-4DF6-8630-1BC3C9218F8C}" destId="{DA669615-8DC5-4ACC-A62B-08ADBF38C71D}" srcOrd="1" destOrd="0" presId="urn:microsoft.com/office/officeart/2018/5/layout/IconCircleLabelList"/>
    <dgm:cxn modelId="{5C74193C-83BC-4004-8EF3-81844F6B5989}" type="presParOf" srcId="{6D7656D8-59C2-4DF6-8630-1BC3C9218F8C}" destId="{BFCF0D20-A501-4A34-8E4A-A0513C6F6081}" srcOrd="2" destOrd="0" presId="urn:microsoft.com/office/officeart/2018/5/layout/IconCircleLabelList"/>
    <dgm:cxn modelId="{7E184E45-E66B-4DCD-8380-4E462E5E1576}" type="presParOf" srcId="{6D7656D8-59C2-4DF6-8630-1BC3C9218F8C}" destId="{FD6FC271-E255-40E6-91AA-0C9DBD6D86AB}" srcOrd="3" destOrd="0" presId="urn:microsoft.com/office/officeart/2018/5/layout/IconCircleLabelList"/>
    <dgm:cxn modelId="{22E55EEE-B8DC-4DD9-AD56-4E4C4A110560}" type="presParOf" srcId="{D7081BA9-3973-4250-B762-574B5AC5AAE6}" destId="{FE7487C4-F307-460B-A04E-1EFE2E033118}" srcOrd="5" destOrd="0" presId="urn:microsoft.com/office/officeart/2018/5/layout/IconCircleLabelList"/>
    <dgm:cxn modelId="{FD9ECD32-42ED-4EAE-9002-CB2472EF4600}" type="presParOf" srcId="{D7081BA9-3973-4250-B762-574B5AC5AAE6}" destId="{D796C0ED-E031-4F9D-95AA-034527DCC595}" srcOrd="6" destOrd="0" presId="urn:microsoft.com/office/officeart/2018/5/layout/IconCircleLabelList"/>
    <dgm:cxn modelId="{87160A1C-AA80-48DE-9215-BEFE2B3BEEA9}" type="presParOf" srcId="{D796C0ED-E031-4F9D-95AA-034527DCC595}" destId="{61173CEE-91DE-494F-8AEE-125146044947}" srcOrd="0" destOrd="0" presId="urn:microsoft.com/office/officeart/2018/5/layout/IconCircleLabelList"/>
    <dgm:cxn modelId="{D493FAC2-55E0-4486-A528-21C8674786D9}" type="presParOf" srcId="{D796C0ED-E031-4F9D-95AA-034527DCC595}" destId="{0187561E-B6CE-4D18-B0F6-589ACA2BBBF7}" srcOrd="1" destOrd="0" presId="urn:microsoft.com/office/officeart/2018/5/layout/IconCircleLabelList"/>
    <dgm:cxn modelId="{393E8267-A907-4106-BC87-9CED04BD7B31}" type="presParOf" srcId="{D796C0ED-E031-4F9D-95AA-034527DCC595}" destId="{47C59353-DEEC-41A6-A7A1-43616C0F853F}" srcOrd="2" destOrd="0" presId="urn:microsoft.com/office/officeart/2018/5/layout/IconCircleLabelList"/>
    <dgm:cxn modelId="{540D79A8-F2DF-4607-B69E-97708A3D8802}" type="presParOf" srcId="{D796C0ED-E031-4F9D-95AA-034527DCC595}" destId="{C6BF9A3B-C8ED-4E5C-92A1-8718E1123110}" srcOrd="3" destOrd="0" presId="urn:microsoft.com/office/officeart/2018/5/layout/IconCircleLabelList"/>
    <dgm:cxn modelId="{0387E308-6633-405A-8120-22E54ADC34F6}" type="presParOf" srcId="{D7081BA9-3973-4250-B762-574B5AC5AAE6}" destId="{0383F8E8-14A0-402B-899D-A76A6E111FFA}" srcOrd="7" destOrd="0" presId="urn:microsoft.com/office/officeart/2018/5/layout/IconCircleLabelList"/>
    <dgm:cxn modelId="{F1BA3C4D-5819-4371-8BAB-F2ED7343B0A9}" type="presParOf" srcId="{D7081BA9-3973-4250-B762-574B5AC5AAE6}" destId="{41A05D92-FF83-49F1-ACCD-3C85FFA654FA}" srcOrd="8" destOrd="0" presId="urn:microsoft.com/office/officeart/2018/5/layout/IconCircleLabelList"/>
    <dgm:cxn modelId="{FF72CBAF-F994-47C2-A82E-27DC63390C47}" type="presParOf" srcId="{41A05D92-FF83-49F1-ACCD-3C85FFA654FA}" destId="{1C22AB65-C3C8-4134-932B-8445C5F22FB2}" srcOrd="0" destOrd="0" presId="urn:microsoft.com/office/officeart/2018/5/layout/IconCircleLabelList"/>
    <dgm:cxn modelId="{7E1CEBDF-DDEC-403B-85BB-5C2EA5DDBA17}" type="presParOf" srcId="{41A05D92-FF83-49F1-ACCD-3C85FFA654FA}" destId="{6A43FE85-B5DB-42C2-B528-473045163356}" srcOrd="1" destOrd="0" presId="urn:microsoft.com/office/officeart/2018/5/layout/IconCircleLabelList"/>
    <dgm:cxn modelId="{C85C86A1-5BFA-4383-A02C-083C99D91BE3}" type="presParOf" srcId="{41A05D92-FF83-49F1-ACCD-3C85FFA654FA}" destId="{E32FDD0C-5206-4314-BFCB-173D9D0DA405}" srcOrd="2" destOrd="0" presId="urn:microsoft.com/office/officeart/2018/5/layout/IconCircleLabelList"/>
    <dgm:cxn modelId="{3AE54ECC-F9F8-4C42-9910-C9A2C19927FD}" type="presParOf" srcId="{41A05D92-FF83-49F1-ACCD-3C85FFA654FA}" destId="{EE1AECFA-4733-4D0E-98CD-B75A43290CC3}" srcOrd="3" destOrd="0" presId="urn:microsoft.com/office/officeart/2018/5/layout/IconCircleLabelList"/>
    <dgm:cxn modelId="{76D61D56-5F22-4A1C-AB09-9AABAA4526A2}" type="presParOf" srcId="{D7081BA9-3973-4250-B762-574B5AC5AAE6}" destId="{60018287-0EC7-4114-A544-F52B59BBC91A}" srcOrd="9" destOrd="0" presId="urn:microsoft.com/office/officeart/2018/5/layout/IconCircleLabelList"/>
    <dgm:cxn modelId="{6CF5694C-48B0-4936-A4EE-5EBC224973C9}" type="presParOf" srcId="{D7081BA9-3973-4250-B762-574B5AC5AAE6}" destId="{C7E41673-B5AF-43AA-9C7A-7EC4092A36C5}" srcOrd="10" destOrd="0" presId="urn:microsoft.com/office/officeart/2018/5/layout/IconCircleLabelList"/>
    <dgm:cxn modelId="{F9C2C683-DD5F-4085-9A84-E9B278FADF6B}" type="presParOf" srcId="{C7E41673-B5AF-43AA-9C7A-7EC4092A36C5}" destId="{7586999B-6077-44DA-9169-5C1C79266794}" srcOrd="0" destOrd="0" presId="urn:microsoft.com/office/officeart/2018/5/layout/IconCircleLabelList"/>
    <dgm:cxn modelId="{41B1D32C-254D-4340-AA84-744BD87C2132}" type="presParOf" srcId="{C7E41673-B5AF-43AA-9C7A-7EC4092A36C5}" destId="{B401844F-E97C-407E-A866-B7045BA1EC5A}" srcOrd="1" destOrd="0" presId="urn:microsoft.com/office/officeart/2018/5/layout/IconCircleLabelList"/>
    <dgm:cxn modelId="{D5A9D451-787B-448D-BB4D-1311667919BC}" type="presParOf" srcId="{C7E41673-B5AF-43AA-9C7A-7EC4092A36C5}" destId="{55C5923A-2592-4F3E-A619-D22C41669002}" srcOrd="2" destOrd="0" presId="urn:microsoft.com/office/officeart/2018/5/layout/IconCircleLabelList"/>
    <dgm:cxn modelId="{91542031-9379-4794-BE09-B6507F4E09E2}" type="presParOf" srcId="{C7E41673-B5AF-43AA-9C7A-7EC4092A36C5}" destId="{6C5A0E90-A377-4372-A4E9-D0E1AB6FA01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D042FA-4624-43E4-A7AA-68A40F3D890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CD517-C595-4052-8353-83C1F8412B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Utilitarianism</a:t>
          </a:r>
        </a:p>
      </dgm:t>
    </dgm:pt>
    <dgm:pt modelId="{1643CF55-ECC7-4381-9F55-8A33B276BD72}" type="parTrans" cxnId="{D54DAB28-CF21-46F3-BC6E-9FAC695499DC}">
      <dgm:prSet/>
      <dgm:spPr/>
      <dgm:t>
        <a:bodyPr/>
        <a:lstStyle/>
        <a:p>
          <a:endParaRPr lang="en-US"/>
        </a:p>
      </dgm:t>
    </dgm:pt>
    <dgm:pt modelId="{B5351DB8-7B3E-4532-AFB9-403906262082}" type="sibTrans" cxnId="{D54DAB28-CF21-46F3-BC6E-9FAC695499DC}">
      <dgm:prSet/>
      <dgm:spPr/>
      <dgm:t>
        <a:bodyPr/>
        <a:lstStyle/>
        <a:p>
          <a:endParaRPr lang="en-US"/>
        </a:p>
      </dgm:t>
    </dgm:pt>
    <dgm:pt modelId="{42CB2E73-9853-4A6A-895D-9B763FD6D8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Deontological Violations</a:t>
          </a:r>
        </a:p>
      </dgm:t>
    </dgm:pt>
    <dgm:pt modelId="{62C762ED-B5AE-47DC-9220-456C21B67CDD}" type="parTrans" cxnId="{17214B99-30A7-4F9C-AAEE-594CD4E7C50F}">
      <dgm:prSet/>
      <dgm:spPr/>
      <dgm:t>
        <a:bodyPr/>
        <a:lstStyle/>
        <a:p>
          <a:endParaRPr lang="en-US"/>
        </a:p>
      </dgm:t>
    </dgm:pt>
    <dgm:pt modelId="{CB4F4148-E817-41D9-8594-81950B22C667}" type="sibTrans" cxnId="{17214B99-30A7-4F9C-AAEE-594CD4E7C50F}">
      <dgm:prSet/>
      <dgm:spPr/>
      <dgm:t>
        <a:bodyPr/>
        <a:lstStyle/>
        <a:p>
          <a:endParaRPr lang="en-US"/>
        </a:p>
      </dgm:t>
    </dgm:pt>
    <dgm:pt modelId="{C2982B4F-D31E-4574-A8A5-EEBD0EED27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 Egoism, and the singularity</a:t>
          </a:r>
          <a:br>
            <a:rPr lang="en-US"/>
          </a:br>
          <a:endParaRPr lang="en-US"/>
        </a:p>
      </dgm:t>
    </dgm:pt>
    <dgm:pt modelId="{D42E039C-B0AF-4E18-9E5E-848B5D279FE5}" type="parTrans" cxnId="{09A7F4FD-3FC3-49CD-A9A4-BDBFDFCB2009}">
      <dgm:prSet/>
      <dgm:spPr/>
      <dgm:t>
        <a:bodyPr/>
        <a:lstStyle/>
        <a:p>
          <a:endParaRPr lang="en-US"/>
        </a:p>
      </dgm:t>
    </dgm:pt>
    <dgm:pt modelId="{3FDBDF01-B10A-464A-989B-7E57B431199E}" type="sibTrans" cxnId="{09A7F4FD-3FC3-49CD-A9A4-BDBFDFCB2009}">
      <dgm:prSet/>
      <dgm:spPr/>
      <dgm:t>
        <a:bodyPr/>
        <a:lstStyle/>
        <a:p>
          <a:endParaRPr lang="en-US"/>
        </a:p>
      </dgm:t>
    </dgm:pt>
    <dgm:pt modelId="{01A3F0BC-30B7-4560-8D66-E54AD47A52D4}" type="pres">
      <dgm:prSet presAssocID="{6DD042FA-4624-43E4-A7AA-68A40F3D8900}" presName="root" presStyleCnt="0">
        <dgm:presLayoutVars>
          <dgm:dir/>
          <dgm:resizeHandles val="exact"/>
        </dgm:presLayoutVars>
      </dgm:prSet>
      <dgm:spPr/>
    </dgm:pt>
    <dgm:pt modelId="{77C9BF37-4322-44B3-B712-5D612F94EF64}" type="pres">
      <dgm:prSet presAssocID="{DF4CD517-C595-4052-8353-83C1F8412B6C}" presName="compNode" presStyleCnt="0"/>
      <dgm:spPr/>
    </dgm:pt>
    <dgm:pt modelId="{55F76FE5-151D-436B-AE30-9D07CC4A8CE1}" type="pres">
      <dgm:prSet presAssocID="{DF4CD517-C595-4052-8353-83C1F8412B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52648C81-6FE6-4D86-93CA-0070C860A894}" type="pres">
      <dgm:prSet presAssocID="{DF4CD517-C595-4052-8353-83C1F8412B6C}" presName="spaceRect" presStyleCnt="0"/>
      <dgm:spPr/>
    </dgm:pt>
    <dgm:pt modelId="{4ED76367-FA24-4AB0-BDCE-1F6149C56ADF}" type="pres">
      <dgm:prSet presAssocID="{DF4CD517-C595-4052-8353-83C1F8412B6C}" presName="textRect" presStyleLbl="revTx" presStyleIdx="0" presStyleCnt="3">
        <dgm:presLayoutVars>
          <dgm:chMax val="1"/>
          <dgm:chPref val="1"/>
        </dgm:presLayoutVars>
      </dgm:prSet>
      <dgm:spPr/>
    </dgm:pt>
    <dgm:pt modelId="{9A180BB5-FA47-464B-9413-CB2CDD22BEB9}" type="pres">
      <dgm:prSet presAssocID="{B5351DB8-7B3E-4532-AFB9-403906262082}" presName="sibTrans" presStyleCnt="0"/>
      <dgm:spPr/>
    </dgm:pt>
    <dgm:pt modelId="{30888B16-693D-4E6B-ACDC-C0E669611905}" type="pres">
      <dgm:prSet presAssocID="{42CB2E73-9853-4A6A-895D-9B763FD6D8CF}" presName="compNode" presStyleCnt="0"/>
      <dgm:spPr/>
    </dgm:pt>
    <dgm:pt modelId="{BA83D153-2A09-4551-B8A5-74BFDE426F20}" type="pres">
      <dgm:prSet presAssocID="{42CB2E73-9853-4A6A-895D-9B763FD6D8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B0C8DD5-1A08-4607-B026-5E02557917FF}" type="pres">
      <dgm:prSet presAssocID="{42CB2E73-9853-4A6A-895D-9B763FD6D8CF}" presName="spaceRect" presStyleCnt="0"/>
      <dgm:spPr/>
    </dgm:pt>
    <dgm:pt modelId="{A1FDE642-123E-4514-8C0D-BD489EE186F9}" type="pres">
      <dgm:prSet presAssocID="{42CB2E73-9853-4A6A-895D-9B763FD6D8CF}" presName="textRect" presStyleLbl="revTx" presStyleIdx="1" presStyleCnt="3">
        <dgm:presLayoutVars>
          <dgm:chMax val="1"/>
          <dgm:chPref val="1"/>
        </dgm:presLayoutVars>
      </dgm:prSet>
      <dgm:spPr/>
    </dgm:pt>
    <dgm:pt modelId="{E6B73EFD-9C61-4510-88F9-CF7B10159AF2}" type="pres">
      <dgm:prSet presAssocID="{CB4F4148-E817-41D9-8594-81950B22C667}" presName="sibTrans" presStyleCnt="0"/>
      <dgm:spPr/>
    </dgm:pt>
    <dgm:pt modelId="{B97B8218-9658-4793-BB43-403E9953FABB}" type="pres">
      <dgm:prSet presAssocID="{C2982B4F-D31E-4574-A8A5-EEBD0EED27AD}" presName="compNode" presStyleCnt="0"/>
      <dgm:spPr/>
    </dgm:pt>
    <dgm:pt modelId="{B9F66879-46E2-4FBF-96A1-946E2937DCC8}" type="pres">
      <dgm:prSet presAssocID="{C2982B4F-D31E-4574-A8A5-EEBD0EED27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594D8BB-95FF-41B4-86CB-098B3BB9BE26}" type="pres">
      <dgm:prSet presAssocID="{C2982B4F-D31E-4574-A8A5-EEBD0EED27AD}" presName="spaceRect" presStyleCnt="0"/>
      <dgm:spPr/>
    </dgm:pt>
    <dgm:pt modelId="{25C8FB47-A58D-40FF-9898-22D9D27681F4}" type="pres">
      <dgm:prSet presAssocID="{C2982B4F-D31E-4574-A8A5-EEBD0EED27A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4DAB28-CF21-46F3-BC6E-9FAC695499DC}" srcId="{6DD042FA-4624-43E4-A7AA-68A40F3D8900}" destId="{DF4CD517-C595-4052-8353-83C1F8412B6C}" srcOrd="0" destOrd="0" parTransId="{1643CF55-ECC7-4381-9F55-8A33B276BD72}" sibTransId="{B5351DB8-7B3E-4532-AFB9-403906262082}"/>
    <dgm:cxn modelId="{475EC237-594C-4179-B200-DD62352AE459}" type="presOf" srcId="{C2982B4F-D31E-4574-A8A5-EEBD0EED27AD}" destId="{25C8FB47-A58D-40FF-9898-22D9D27681F4}" srcOrd="0" destOrd="0" presId="urn:microsoft.com/office/officeart/2018/2/layout/IconLabelList"/>
    <dgm:cxn modelId="{17214B99-30A7-4F9C-AAEE-594CD4E7C50F}" srcId="{6DD042FA-4624-43E4-A7AA-68A40F3D8900}" destId="{42CB2E73-9853-4A6A-895D-9B763FD6D8CF}" srcOrd="1" destOrd="0" parTransId="{62C762ED-B5AE-47DC-9220-456C21B67CDD}" sibTransId="{CB4F4148-E817-41D9-8594-81950B22C667}"/>
    <dgm:cxn modelId="{E778F99E-CC9E-4390-ABC3-50E6B79A22A3}" type="presOf" srcId="{42CB2E73-9853-4A6A-895D-9B763FD6D8CF}" destId="{A1FDE642-123E-4514-8C0D-BD489EE186F9}" srcOrd="0" destOrd="0" presId="urn:microsoft.com/office/officeart/2018/2/layout/IconLabelList"/>
    <dgm:cxn modelId="{9D9B1BAB-FC48-44D5-BD20-EDA35ADDBEC4}" type="presOf" srcId="{DF4CD517-C595-4052-8353-83C1F8412B6C}" destId="{4ED76367-FA24-4AB0-BDCE-1F6149C56ADF}" srcOrd="0" destOrd="0" presId="urn:microsoft.com/office/officeart/2018/2/layout/IconLabelList"/>
    <dgm:cxn modelId="{CBECF4E8-E7AA-48FB-9E9B-8DE46F78BA92}" type="presOf" srcId="{6DD042FA-4624-43E4-A7AA-68A40F3D8900}" destId="{01A3F0BC-30B7-4560-8D66-E54AD47A52D4}" srcOrd="0" destOrd="0" presId="urn:microsoft.com/office/officeart/2018/2/layout/IconLabelList"/>
    <dgm:cxn modelId="{09A7F4FD-3FC3-49CD-A9A4-BDBFDFCB2009}" srcId="{6DD042FA-4624-43E4-A7AA-68A40F3D8900}" destId="{C2982B4F-D31E-4574-A8A5-EEBD0EED27AD}" srcOrd="2" destOrd="0" parTransId="{D42E039C-B0AF-4E18-9E5E-848B5D279FE5}" sibTransId="{3FDBDF01-B10A-464A-989B-7E57B431199E}"/>
    <dgm:cxn modelId="{3FFA9F89-2CB5-4FB1-B2D6-3405A45B7788}" type="presParOf" srcId="{01A3F0BC-30B7-4560-8D66-E54AD47A52D4}" destId="{77C9BF37-4322-44B3-B712-5D612F94EF64}" srcOrd="0" destOrd="0" presId="urn:microsoft.com/office/officeart/2018/2/layout/IconLabelList"/>
    <dgm:cxn modelId="{A15DFA95-B633-48C6-81EC-1B4266321115}" type="presParOf" srcId="{77C9BF37-4322-44B3-B712-5D612F94EF64}" destId="{55F76FE5-151D-436B-AE30-9D07CC4A8CE1}" srcOrd="0" destOrd="0" presId="urn:microsoft.com/office/officeart/2018/2/layout/IconLabelList"/>
    <dgm:cxn modelId="{5448AC69-E93B-4E65-9CD8-21D9A49E96E5}" type="presParOf" srcId="{77C9BF37-4322-44B3-B712-5D612F94EF64}" destId="{52648C81-6FE6-4D86-93CA-0070C860A894}" srcOrd="1" destOrd="0" presId="urn:microsoft.com/office/officeart/2018/2/layout/IconLabelList"/>
    <dgm:cxn modelId="{AAF1FF63-C392-4C98-BEF7-88BC0A7841D2}" type="presParOf" srcId="{77C9BF37-4322-44B3-B712-5D612F94EF64}" destId="{4ED76367-FA24-4AB0-BDCE-1F6149C56ADF}" srcOrd="2" destOrd="0" presId="urn:microsoft.com/office/officeart/2018/2/layout/IconLabelList"/>
    <dgm:cxn modelId="{B5178516-4284-40B0-BE6A-5A4934D3104B}" type="presParOf" srcId="{01A3F0BC-30B7-4560-8D66-E54AD47A52D4}" destId="{9A180BB5-FA47-464B-9413-CB2CDD22BEB9}" srcOrd="1" destOrd="0" presId="urn:microsoft.com/office/officeart/2018/2/layout/IconLabelList"/>
    <dgm:cxn modelId="{0665EB64-7AE9-45D0-BAB7-C22FC6532C77}" type="presParOf" srcId="{01A3F0BC-30B7-4560-8D66-E54AD47A52D4}" destId="{30888B16-693D-4E6B-ACDC-C0E669611905}" srcOrd="2" destOrd="0" presId="urn:microsoft.com/office/officeart/2018/2/layout/IconLabelList"/>
    <dgm:cxn modelId="{5F65DCBA-1F8B-4BE1-8A42-CDE747BA5957}" type="presParOf" srcId="{30888B16-693D-4E6B-ACDC-C0E669611905}" destId="{BA83D153-2A09-4551-B8A5-74BFDE426F20}" srcOrd="0" destOrd="0" presId="urn:microsoft.com/office/officeart/2018/2/layout/IconLabelList"/>
    <dgm:cxn modelId="{806F9DCD-A9F3-4D6C-A399-6B3AA7852D3A}" type="presParOf" srcId="{30888B16-693D-4E6B-ACDC-C0E669611905}" destId="{3B0C8DD5-1A08-4607-B026-5E02557917FF}" srcOrd="1" destOrd="0" presId="urn:microsoft.com/office/officeart/2018/2/layout/IconLabelList"/>
    <dgm:cxn modelId="{B8770EBA-DAE1-45E2-AC74-2A1CA792714D}" type="presParOf" srcId="{30888B16-693D-4E6B-ACDC-C0E669611905}" destId="{A1FDE642-123E-4514-8C0D-BD489EE186F9}" srcOrd="2" destOrd="0" presId="urn:microsoft.com/office/officeart/2018/2/layout/IconLabelList"/>
    <dgm:cxn modelId="{6686CD4E-669B-494E-A9C4-1BB05F70718A}" type="presParOf" srcId="{01A3F0BC-30B7-4560-8D66-E54AD47A52D4}" destId="{E6B73EFD-9C61-4510-88F9-CF7B10159AF2}" srcOrd="3" destOrd="0" presId="urn:microsoft.com/office/officeart/2018/2/layout/IconLabelList"/>
    <dgm:cxn modelId="{669EBFAB-3465-4EC0-9CF9-88D6A883A9C9}" type="presParOf" srcId="{01A3F0BC-30B7-4560-8D66-E54AD47A52D4}" destId="{B97B8218-9658-4793-BB43-403E9953FABB}" srcOrd="4" destOrd="0" presId="urn:microsoft.com/office/officeart/2018/2/layout/IconLabelList"/>
    <dgm:cxn modelId="{0F0AC7AD-F367-4E2A-BBA0-B04128A0D947}" type="presParOf" srcId="{B97B8218-9658-4793-BB43-403E9953FABB}" destId="{B9F66879-46E2-4FBF-96A1-946E2937DCC8}" srcOrd="0" destOrd="0" presId="urn:microsoft.com/office/officeart/2018/2/layout/IconLabelList"/>
    <dgm:cxn modelId="{244252A0-D961-4520-918A-0A323704D564}" type="presParOf" srcId="{B97B8218-9658-4793-BB43-403E9953FABB}" destId="{2594D8BB-95FF-41B4-86CB-098B3BB9BE26}" srcOrd="1" destOrd="0" presId="urn:microsoft.com/office/officeart/2018/2/layout/IconLabelList"/>
    <dgm:cxn modelId="{B80E0BAE-4ECB-4876-B9C8-ED5799FA882D}" type="presParOf" srcId="{B97B8218-9658-4793-BB43-403E9953FABB}" destId="{25C8FB47-A58D-40FF-9898-22D9D27681F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DE250-59A9-4BB2-9028-40082788AF6D}">
      <dsp:nvSpPr>
        <dsp:cNvPr id="0" name=""/>
        <dsp:cNvSpPr/>
      </dsp:nvSpPr>
      <dsp:spPr>
        <a:xfrm>
          <a:off x="531067" y="140555"/>
          <a:ext cx="1194418" cy="11944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1A1DB-FE40-425E-B36C-C8F801AABC60}">
      <dsp:nvSpPr>
        <dsp:cNvPr id="0" name=""/>
        <dsp:cNvSpPr/>
      </dsp:nvSpPr>
      <dsp:spPr>
        <a:xfrm>
          <a:off x="785615" y="395103"/>
          <a:ext cx="685321" cy="685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11323-FF05-4B54-9031-1D4620A851F3}">
      <dsp:nvSpPr>
        <dsp:cNvPr id="0" name=""/>
        <dsp:cNvSpPr/>
      </dsp:nvSpPr>
      <dsp:spPr>
        <a:xfrm>
          <a:off x="149245" y="1707005"/>
          <a:ext cx="195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Summary of AI </a:t>
          </a:r>
        </a:p>
      </dsp:txBody>
      <dsp:txXfrm>
        <a:off x="149245" y="1707005"/>
        <a:ext cx="1958062" cy="720000"/>
      </dsp:txXfrm>
    </dsp:sp>
    <dsp:sp modelId="{BD975293-A3D4-4239-93D0-4D4556D1B9A6}">
      <dsp:nvSpPr>
        <dsp:cNvPr id="0" name=""/>
        <dsp:cNvSpPr/>
      </dsp:nvSpPr>
      <dsp:spPr>
        <a:xfrm>
          <a:off x="2831790" y="140555"/>
          <a:ext cx="1194418" cy="119441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5F062-84CD-4E75-9429-2641F539F015}">
      <dsp:nvSpPr>
        <dsp:cNvPr id="0" name=""/>
        <dsp:cNvSpPr/>
      </dsp:nvSpPr>
      <dsp:spPr>
        <a:xfrm>
          <a:off x="3086339" y="395103"/>
          <a:ext cx="685321" cy="685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F3127-1821-41CF-8379-BDEF5994247C}">
      <dsp:nvSpPr>
        <dsp:cNvPr id="0" name=""/>
        <dsp:cNvSpPr/>
      </dsp:nvSpPr>
      <dsp:spPr>
        <a:xfrm>
          <a:off x="2449968" y="1707005"/>
          <a:ext cx="195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Artificial Intelligence’s Ethical issues</a:t>
          </a:r>
        </a:p>
      </dsp:txBody>
      <dsp:txXfrm>
        <a:off x="2449968" y="1707005"/>
        <a:ext cx="1958062" cy="720000"/>
      </dsp:txXfrm>
    </dsp:sp>
    <dsp:sp modelId="{EAA39392-CB1E-4BDC-A515-965E765D78F0}">
      <dsp:nvSpPr>
        <dsp:cNvPr id="0" name=""/>
        <dsp:cNvSpPr/>
      </dsp:nvSpPr>
      <dsp:spPr>
        <a:xfrm>
          <a:off x="5132514" y="140555"/>
          <a:ext cx="1194418" cy="119441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69615-8DC5-4ACC-A62B-08ADBF38C71D}">
      <dsp:nvSpPr>
        <dsp:cNvPr id="0" name=""/>
        <dsp:cNvSpPr/>
      </dsp:nvSpPr>
      <dsp:spPr>
        <a:xfrm>
          <a:off x="5387062" y="395103"/>
          <a:ext cx="685321" cy="685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FC271-E255-40E6-91AA-0C9DBD6D86AB}">
      <dsp:nvSpPr>
        <dsp:cNvPr id="0" name=""/>
        <dsp:cNvSpPr/>
      </dsp:nvSpPr>
      <dsp:spPr>
        <a:xfrm>
          <a:off x="4750692" y="1707005"/>
          <a:ext cx="195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Case Studies</a:t>
          </a:r>
        </a:p>
      </dsp:txBody>
      <dsp:txXfrm>
        <a:off x="4750692" y="1707005"/>
        <a:ext cx="1958062" cy="720000"/>
      </dsp:txXfrm>
    </dsp:sp>
    <dsp:sp modelId="{61173CEE-91DE-494F-8AEE-125146044947}">
      <dsp:nvSpPr>
        <dsp:cNvPr id="0" name=""/>
        <dsp:cNvSpPr/>
      </dsp:nvSpPr>
      <dsp:spPr>
        <a:xfrm>
          <a:off x="531067" y="2916520"/>
          <a:ext cx="1194418" cy="119441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7561E-B6CE-4D18-B0F6-589ACA2BBBF7}">
      <dsp:nvSpPr>
        <dsp:cNvPr id="0" name=""/>
        <dsp:cNvSpPr/>
      </dsp:nvSpPr>
      <dsp:spPr>
        <a:xfrm>
          <a:off x="785615" y="3171068"/>
          <a:ext cx="685321" cy="6853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F9A3B-C8ED-4E5C-92A1-8718E1123110}">
      <dsp:nvSpPr>
        <dsp:cNvPr id="0" name=""/>
        <dsp:cNvSpPr/>
      </dsp:nvSpPr>
      <dsp:spPr>
        <a:xfrm>
          <a:off x="149245" y="4482970"/>
          <a:ext cx="195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Applicable Ethical Theories </a:t>
          </a:r>
        </a:p>
      </dsp:txBody>
      <dsp:txXfrm>
        <a:off x="149245" y="4482970"/>
        <a:ext cx="1958062" cy="720000"/>
      </dsp:txXfrm>
    </dsp:sp>
    <dsp:sp modelId="{1C22AB65-C3C8-4134-932B-8445C5F22FB2}">
      <dsp:nvSpPr>
        <dsp:cNvPr id="0" name=""/>
        <dsp:cNvSpPr/>
      </dsp:nvSpPr>
      <dsp:spPr>
        <a:xfrm>
          <a:off x="2831790" y="2916520"/>
          <a:ext cx="1194418" cy="119441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3FE85-B5DB-42C2-B528-473045163356}">
      <dsp:nvSpPr>
        <dsp:cNvPr id="0" name=""/>
        <dsp:cNvSpPr/>
      </dsp:nvSpPr>
      <dsp:spPr>
        <a:xfrm>
          <a:off x="3086339" y="3171068"/>
          <a:ext cx="685321" cy="6853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AECFA-4733-4D0E-98CD-B75A43290CC3}">
      <dsp:nvSpPr>
        <dsp:cNvPr id="0" name=""/>
        <dsp:cNvSpPr/>
      </dsp:nvSpPr>
      <dsp:spPr>
        <a:xfrm>
          <a:off x="2449968" y="4482970"/>
          <a:ext cx="195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Solutions to the dilemmas</a:t>
          </a:r>
        </a:p>
      </dsp:txBody>
      <dsp:txXfrm>
        <a:off x="2449968" y="4482970"/>
        <a:ext cx="1958062" cy="720000"/>
      </dsp:txXfrm>
    </dsp:sp>
    <dsp:sp modelId="{7586999B-6077-44DA-9169-5C1C79266794}">
      <dsp:nvSpPr>
        <dsp:cNvPr id="0" name=""/>
        <dsp:cNvSpPr/>
      </dsp:nvSpPr>
      <dsp:spPr>
        <a:xfrm>
          <a:off x="5132514" y="2916520"/>
          <a:ext cx="1194418" cy="11944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1844F-E97C-407E-A866-B7045BA1EC5A}">
      <dsp:nvSpPr>
        <dsp:cNvPr id="0" name=""/>
        <dsp:cNvSpPr/>
      </dsp:nvSpPr>
      <dsp:spPr>
        <a:xfrm>
          <a:off x="5387062" y="3171068"/>
          <a:ext cx="685321" cy="6853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A0E90-A377-4372-A4E9-D0E1AB6FA01A}">
      <dsp:nvSpPr>
        <dsp:cNvPr id="0" name=""/>
        <dsp:cNvSpPr/>
      </dsp:nvSpPr>
      <dsp:spPr>
        <a:xfrm>
          <a:off x="4750692" y="4482970"/>
          <a:ext cx="195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 Conclusion …</a:t>
          </a:r>
        </a:p>
      </dsp:txBody>
      <dsp:txXfrm>
        <a:off x="4750692" y="4482970"/>
        <a:ext cx="19580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76FE5-151D-436B-AE30-9D07CC4A8CE1}">
      <dsp:nvSpPr>
        <dsp:cNvPr id="0" name=""/>
        <dsp:cNvSpPr/>
      </dsp:nvSpPr>
      <dsp:spPr>
        <a:xfrm>
          <a:off x="1262100" y="330547"/>
          <a:ext cx="1308824" cy="13088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76367-FA24-4AB0-BDCE-1F6149C56ADF}">
      <dsp:nvSpPr>
        <dsp:cNvPr id="0" name=""/>
        <dsp:cNvSpPr/>
      </dsp:nvSpPr>
      <dsp:spPr>
        <a:xfrm>
          <a:off x="462262" y="1997453"/>
          <a:ext cx="29084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Utilitarianism</a:t>
          </a:r>
        </a:p>
      </dsp:txBody>
      <dsp:txXfrm>
        <a:off x="462262" y="1997453"/>
        <a:ext cx="2908499" cy="720000"/>
      </dsp:txXfrm>
    </dsp:sp>
    <dsp:sp modelId="{BA83D153-2A09-4551-B8A5-74BFDE426F20}">
      <dsp:nvSpPr>
        <dsp:cNvPr id="0" name=""/>
        <dsp:cNvSpPr/>
      </dsp:nvSpPr>
      <dsp:spPr>
        <a:xfrm>
          <a:off x="4679587" y="330547"/>
          <a:ext cx="1308824" cy="1308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E642-123E-4514-8C0D-BD489EE186F9}">
      <dsp:nvSpPr>
        <dsp:cNvPr id="0" name=""/>
        <dsp:cNvSpPr/>
      </dsp:nvSpPr>
      <dsp:spPr>
        <a:xfrm>
          <a:off x="3879750" y="1997453"/>
          <a:ext cx="29084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Deontological Violations</a:t>
          </a:r>
        </a:p>
      </dsp:txBody>
      <dsp:txXfrm>
        <a:off x="3879750" y="1997453"/>
        <a:ext cx="2908499" cy="720000"/>
      </dsp:txXfrm>
    </dsp:sp>
    <dsp:sp modelId="{B9F66879-46E2-4FBF-96A1-946E2937DCC8}">
      <dsp:nvSpPr>
        <dsp:cNvPr id="0" name=""/>
        <dsp:cNvSpPr/>
      </dsp:nvSpPr>
      <dsp:spPr>
        <a:xfrm>
          <a:off x="8097075" y="330547"/>
          <a:ext cx="1308824" cy="1308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8FB47-A58D-40FF-9898-22D9D27681F4}">
      <dsp:nvSpPr>
        <dsp:cNvPr id="0" name=""/>
        <dsp:cNvSpPr/>
      </dsp:nvSpPr>
      <dsp:spPr>
        <a:xfrm>
          <a:off x="7297237" y="1997453"/>
          <a:ext cx="29084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AI Egoism, and the singularity</a:t>
          </a:r>
          <a:br>
            <a:rPr lang="en-US" sz="1500" kern="1200"/>
          </a:br>
          <a:endParaRPr lang="en-US" sz="1500" kern="1200"/>
        </a:p>
      </dsp:txBody>
      <dsp:txXfrm>
        <a:off x="7297237" y="1997453"/>
        <a:ext cx="290849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3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3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2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1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36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2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2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7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338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1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time.com/wp-content/uploads/2014/07/screen-shot-2014-07-15-at-1-09-41-pm.png" TargetMode="External"/><Relationship Id="rId13" Type="http://schemas.openxmlformats.org/officeDocument/2006/relationships/hyperlink" Target="https://intelligence.org/files/IE-ME.pdf" TargetMode="External"/><Relationship Id="rId3" Type="http://schemas.openxmlformats.org/officeDocument/2006/relationships/hyperlink" Target="https://upload.wikimedia.org/wikipedia/commons/thumb/c/cc/Adult_Caenorhabditis_elegans.jpg/330px-Adult_Caenorhabditis_elegans.jpg" TargetMode="External"/><Relationship Id="rId7" Type="http://schemas.openxmlformats.org/officeDocument/2006/relationships/hyperlink" Target="https://wastelessfuture.com/wp-content/uploads/2017/11/rights-for-anthropomorphic-automatons.jpg" TargetMode="External"/><Relationship Id="rId12" Type="http://schemas.openxmlformats.org/officeDocument/2006/relationships/hyperlink" Target="https://bdtechtalks.com/2017/05/12/what-is-narrow-general-and-super-artificial-intelligence/" TargetMode="External"/><Relationship Id="rId2" Type="http://schemas.openxmlformats.org/officeDocument/2006/relationships/hyperlink" Target="https://futureoflife.org/wp-content/uploads/2015/11/artificial_intelligence_benefits_risk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a1.tenor.com/images/2acd46917cbfeca0d71d1fd0899f992f/tenor.gif?itemid=4572252" TargetMode="External"/><Relationship Id="rId11" Type="http://schemas.openxmlformats.org/officeDocument/2006/relationships/hyperlink" Target="https://builtin.com/artificial-intelligence/ai-replacing-jobs-creating-jobs" TargetMode="External"/><Relationship Id="rId5" Type="http://schemas.openxmlformats.org/officeDocument/2006/relationships/hyperlink" Target="https://ars.els-cdn.com/content/image/1-s2.0-S1053811915000051-gr4.jpg" TargetMode="External"/><Relationship Id="rId15" Type="http://schemas.openxmlformats.org/officeDocument/2006/relationships/hyperlink" Target="https://www.investopedia.com/terms/s/strong-ai.asp" TargetMode="External"/><Relationship Id="rId10" Type="http://schemas.openxmlformats.org/officeDocument/2006/relationships/hyperlink" Target="https://tesla-cdn.thron.com/delivery/public/image/tesla/c82315a6-ac99-464a-a753-c26bc0fb647d/bvlatuR/std/1200x628/lhd-model-3-social" TargetMode="External"/><Relationship Id="rId4" Type="http://schemas.openxmlformats.org/officeDocument/2006/relationships/hyperlink" Target="https://static.wikia.nocookie.net/eltigre/images/3/3c/Gir-1.png/revision/latest?cb=20170120235039" TargetMode="External"/><Relationship Id="rId9" Type="http://schemas.openxmlformats.org/officeDocument/2006/relationships/hyperlink" Target="https://img.etimg.com/thumb/msid-77205576,width-1015,height-761,imgsize-598377,resizemode-8,quality-100/prime/technology-and-startups/artificial-intelligence-needs-an-update-on-ethics-to-be-able-to-help-humanity-in-times-of-crisis.jpg" TargetMode="External"/><Relationship Id="rId14" Type="http://schemas.openxmlformats.org/officeDocument/2006/relationships/hyperlink" Target="https://data-flair.training/blogs/artificial-intelligence-advantages-disadvantag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jpe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6.web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2.gif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59CD5-719C-45E9-9C6C-524504EE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4112" y="910478"/>
            <a:ext cx="6096000" cy="2881311"/>
          </a:xfrm>
        </p:spPr>
        <p:txBody>
          <a:bodyPr>
            <a:normAutofit/>
          </a:bodyPr>
          <a:lstStyle/>
          <a:p>
            <a:pPr algn="l"/>
            <a:r>
              <a:rPr lang="en-US" sz="8000" dirty="0"/>
              <a:t>Ethics of AI </a:t>
            </a:r>
            <a:r>
              <a:rPr lang="en-US" sz="2400" dirty="0"/>
              <a:t>(Artificial Intelligence)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A0BC1-C015-4D1C-AB94-CA3E711C4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1283" y="5232446"/>
            <a:ext cx="6096000" cy="16255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By Ryan J. Skelly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Week 11</a:t>
            </a:r>
          </a:p>
        </p:txBody>
      </p:sp>
      <p:pic>
        <p:nvPicPr>
          <p:cNvPr id="4" name="Picture 3" descr="Red and blue abstract background">
            <a:extLst>
              <a:ext uri="{FF2B5EF4-FFF2-40B4-BE49-F238E27FC236}">
                <a16:creationId xmlns:a16="http://schemas.microsoft.com/office/drawing/2014/main" id="{014A8AE3-CCEF-432E-A008-3EE3A5460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46" r="23621" b="1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Google Shape;5248;p46">
            <a:extLst>
              <a:ext uri="{FF2B5EF4-FFF2-40B4-BE49-F238E27FC236}">
                <a16:creationId xmlns:a16="http://schemas.microsoft.com/office/drawing/2014/main" id="{F84235E8-ECED-43D1-AC2A-FFBABBCB1883}"/>
              </a:ext>
            </a:extLst>
          </p:cNvPr>
          <p:cNvSpPr/>
          <p:nvPr/>
        </p:nvSpPr>
        <p:spPr>
          <a:xfrm>
            <a:off x="4726734" y="2351134"/>
            <a:ext cx="1362169" cy="1272063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906C1FDF-2540-431E-8026-ED4084F91A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7283" y="2115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F697-6F1C-4842-A6D1-BDAE3A3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7720"/>
            <a:ext cx="8473440" cy="822960"/>
          </a:xfrm>
        </p:spPr>
        <p:txBody>
          <a:bodyPr>
            <a:normAutofit/>
          </a:bodyPr>
          <a:lstStyle/>
          <a:p>
            <a:r>
              <a:rPr lang="en-US" dirty="0"/>
              <a:t>In conclusion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8309-4F3D-404A-BB38-D4642AF0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7879"/>
            <a:ext cx="10668000" cy="3048001"/>
          </a:xfrm>
        </p:spPr>
        <p:txBody>
          <a:bodyPr>
            <a:normAutofit/>
          </a:bodyPr>
          <a:lstStyle/>
          <a:p>
            <a:r>
              <a:rPr lang="en-US" dirty="0"/>
              <a:t>We are far from General AI</a:t>
            </a:r>
          </a:p>
          <a:p>
            <a:r>
              <a:rPr lang="en-US" dirty="0"/>
              <a:t>AI can take your jobs, now and in the future</a:t>
            </a:r>
          </a:p>
          <a:p>
            <a:r>
              <a:rPr lang="en-US" dirty="0"/>
              <a:t>Fundamentally change the world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clusion">
            <a:hlinkClick r:id="" action="ppaction://media"/>
            <a:extLst>
              <a:ext uri="{FF2B5EF4-FFF2-40B4-BE49-F238E27FC236}">
                <a16:creationId xmlns:a16="http://schemas.microsoft.com/office/drawing/2014/main" id="{3A91B19F-C6B0-475B-BE91-97E7F5A08A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5593" y="320357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CB8C5-CF37-4AA6-8A47-162F9B5C7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60" y="3396142"/>
            <a:ext cx="3842159" cy="28816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8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6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F697-6F1C-4842-A6D1-BDAE3A3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7720"/>
            <a:ext cx="8473440" cy="822960"/>
          </a:xfrm>
        </p:spPr>
        <p:txBody>
          <a:bodyPr>
            <a:normAutofit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8309-4F3D-404A-BB38-D4642AF0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7879"/>
            <a:ext cx="10668000" cy="3048001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2"/>
              </a:rPr>
              <a:t>https://futureoflife.org/wp-content/uploads/2015/11/artificial_intelligence_benefits_risk.jpg</a:t>
            </a:r>
            <a:endParaRPr lang="en-US" dirty="0"/>
          </a:p>
          <a:p>
            <a:r>
              <a:rPr lang="en-US" dirty="0">
                <a:hlinkClick r:id="rId3"/>
              </a:rPr>
              <a:t>https://upload.wikimedia.org/wikipedia/commons/thumb/c/cc/Adult_Caenorhabditis_elegans.jpg/330px-Adult_Caenorhabditis_elegans.jpg</a:t>
            </a:r>
            <a:endParaRPr lang="en-US" dirty="0"/>
          </a:p>
          <a:p>
            <a:r>
              <a:rPr lang="en-US" dirty="0">
                <a:hlinkClick r:id="rId4"/>
              </a:rPr>
              <a:t>https://static.wikia.nocookie.net/eltigre/images/3/3c/Gir-1.png/revision/latest?cb=20170120235039</a:t>
            </a:r>
            <a:endParaRPr lang="en-US" dirty="0"/>
          </a:p>
          <a:p>
            <a:r>
              <a:rPr lang="en-US" dirty="0">
                <a:hlinkClick r:id="rId5"/>
              </a:rPr>
              <a:t>https://ars.els-cdn.com/content/image/1-s2.0-S1053811915000051-gr4.jpg</a:t>
            </a:r>
            <a:endParaRPr lang="en-US" dirty="0"/>
          </a:p>
          <a:p>
            <a:r>
              <a:rPr lang="en-US" dirty="0">
                <a:hlinkClick r:id="rId6"/>
              </a:rPr>
              <a:t>https://media1.tenor.com/images/2acd46917cbfeca0d71d1fd0899f992f/tenor.gif?itemid=4572252</a:t>
            </a:r>
            <a:endParaRPr lang="en-US" dirty="0"/>
          </a:p>
          <a:p>
            <a:r>
              <a:rPr lang="en-US" dirty="0">
                <a:hlinkClick r:id="rId7"/>
              </a:rPr>
              <a:t>https://wastelessfuture.com/wp-content/uploads/2017/11/rights-for-anthropomorphic-automatons.jpg</a:t>
            </a:r>
            <a:endParaRPr lang="en-US" dirty="0"/>
          </a:p>
          <a:p>
            <a:r>
              <a:rPr lang="en-US" dirty="0">
                <a:hlinkClick r:id="rId8"/>
              </a:rPr>
              <a:t>https://api.time.com/wp-content/uploads/2014/07/screen-shot-2014-07-15-at-1-09-41-pm.png</a:t>
            </a:r>
            <a:endParaRPr lang="en-US" dirty="0"/>
          </a:p>
          <a:p>
            <a:r>
              <a:rPr lang="en-US" dirty="0">
                <a:hlinkClick r:id="rId9"/>
              </a:rPr>
              <a:t>https://img.etimg.com/thumb/msid-77205576,width-1015,height-761,imgsize-598377,resizemode-8,quality-100/prime/technology-and-startups/artificial-intelligence-needs-an-update-on-ethics-to-be-able-to-help-humanity-in-times-of-crisis.jpg</a:t>
            </a:r>
            <a:endParaRPr lang="en-US" dirty="0"/>
          </a:p>
          <a:p>
            <a:r>
              <a:rPr lang="en-US" dirty="0">
                <a:hlinkClick r:id="rId10"/>
              </a:rPr>
              <a:t>https://tesla-cdn.thron.com/delivery/public/image/tesla/c82315a6-ac99-464a-a753-c26bc0fb647d/bvlatuR/std/1200x628/lhd-model-3-social</a:t>
            </a:r>
            <a:endParaRPr lang="en-US" dirty="0"/>
          </a:p>
          <a:p>
            <a:r>
              <a:rPr lang="en-US" dirty="0">
                <a:hlinkClick r:id="rId11"/>
              </a:rPr>
              <a:t>https://builtin.com/artificial-intelligence/ai-replacing-jobs-creating-jobs</a:t>
            </a:r>
            <a:endParaRPr lang="en-US" dirty="0"/>
          </a:p>
          <a:p>
            <a:r>
              <a:rPr lang="en-US" dirty="0">
                <a:hlinkClick r:id="rId12"/>
              </a:rPr>
              <a:t>https://bdtechtalks.com/2017/05/12/what-is-narrow-general-and-super-artificial-intelligence/</a:t>
            </a:r>
            <a:endParaRPr lang="en-US" dirty="0"/>
          </a:p>
          <a:p>
            <a:r>
              <a:rPr lang="en-US" dirty="0">
                <a:hlinkClick r:id="rId13"/>
              </a:rPr>
              <a:t>https://intelligence.org/files/IE-ME.pdf</a:t>
            </a:r>
            <a:endParaRPr lang="en-US" dirty="0"/>
          </a:p>
          <a:p>
            <a:r>
              <a:rPr lang="en-US" dirty="0">
                <a:hlinkClick r:id="rId14"/>
              </a:rPr>
              <a:t>https://data-flair.training/blogs/artificial-intelligence-advantages-disadvantages/</a:t>
            </a:r>
            <a:endParaRPr lang="en-US" dirty="0"/>
          </a:p>
          <a:p>
            <a:r>
              <a:rPr lang="en-US" dirty="0">
                <a:hlinkClick r:id="rId15"/>
              </a:rPr>
              <a:t>https://www.investopedia.com/terms/s/strong-ai.asp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2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2F697-6F1C-4842-A6D1-BDAE3A3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1062039"/>
            <a:ext cx="6096000" cy="244792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/>
            <a:r>
              <a:rPr lang="en-US" sz="800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8309-4F3D-404A-BB38-D4642AF0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3809999"/>
            <a:ext cx="6096000" cy="19859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br>
              <a:rPr lang="en-US" sz="2400"/>
            </a:br>
            <a:r>
              <a:rPr lang="en-US" sz="2400"/>
              <a:t>I hoped you learned a thing or two, and your feedback is greatly appreciated!</a:t>
            </a: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BBA6DB7E-AE86-4124-94C3-42020025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857" y="2104888"/>
            <a:ext cx="2875429" cy="28754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161F592-9D07-4C65-93BF-7E883196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2"/>
            <a:ext cx="874716" cy="6858002"/>
            <a:chOff x="3697284" y="-2"/>
            <a:chExt cx="874716" cy="685800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1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6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TY">
            <a:hlinkClick r:id="" action="ppaction://media"/>
            <a:extLst>
              <a:ext uri="{FF2B5EF4-FFF2-40B4-BE49-F238E27FC236}">
                <a16:creationId xmlns:a16="http://schemas.microsoft.com/office/drawing/2014/main" id="{2B5EDD97-E424-418B-908A-C036B7B4C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2873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2F697-6F1C-4842-A6D1-BDAE3A3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8717"/>
            <a:ext cx="3810000" cy="3805283"/>
          </a:xfrm>
        </p:spPr>
        <p:txBody>
          <a:bodyPr>
            <a:normAutofit/>
          </a:bodyPr>
          <a:lstStyle/>
          <a:p>
            <a:r>
              <a:rPr lang="en-US" dirty="0"/>
              <a:t>Presentation Overview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522C0FB-68F9-470B-A2DD-E187ACC643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960966"/>
              </p:ext>
            </p:extLst>
          </p:nvPr>
        </p:nvGraphicFramePr>
        <p:xfrm>
          <a:off x="4572000" y="761999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Overview">
            <a:hlinkClick r:id="" action="ppaction://media"/>
            <a:extLst>
              <a:ext uri="{FF2B5EF4-FFF2-40B4-BE49-F238E27FC236}">
                <a16:creationId xmlns:a16="http://schemas.microsoft.com/office/drawing/2014/main" id="{A9D4F0FD-25DD-431C-8224-CB7A623898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1373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4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F697-6F1C-4842-A6D1-BDAE3A3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7720"/>
            <a:ext cx="6096000" cy="822960"/>
          </a:xfrm>
        </p:spPr>
        <p:txBody>
          <a:bodyPr/>
          <a:lstStyle/>
          <a:p>
            <a:r>
              <a:rPr lang="en-US" dirty="0"/>
              <a:t>Summary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8309-4F3D-404A-BB38-D4642AF0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7879"/>
            <a:ext cx="4531453" cy="3048001"/>
          </a:xfrm>
        </p:spPr>
        <p:txBody>
          <a:bodyPr>
            <a:normAutofit/>
          </a:bodyPr>
          <a:lstStyle/>
          <a:p>
            <a:r>
              <a:rPr lang="en-US" dirty="0"/>
              <a:t>What Is AI?</a:t>
            </a:r>
          </a:p>
          <a:p>
            <a:r>
              <a:rPr lang="en-US" dirty="0"/>
              <a:t>Who are its Users?</a:t>
            </a:r>
          </a:p>
          <a:p>
            <a:r>
              <a:rPr lang="en-US" dirty="0"/>
              <a:t>Benefits to Users</a:t>
            </a:r>
          </a:p>
          <a:p>
            <a:r>
              <a:rPr lang="en-US" dirty="0"/>
              <a:t>Differing from Existing Tech</a:t>
            </a:r>
          </a:p>
        </p:txBody>
      </p:sp>
      <p:pic>
        <p:nvPicPr>
          <p:cNvPr id="4" name="summary">
            <a:hlinkClick r:id="" action="ppaction://media"/>
            <a:extLst>
              <a:ext uri="{FF2B5EF4-FFF2-40B4-BE49-F238E27FC236}">
                <a16:creationId xmlns:a16="http://schemas.microsoft.com/office/drawing/2014/main" id="{855C02AD-1269-4616-85DB-42DCA7039A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320357"/>
            <a:ext cx="487363" cy="487363"/>
          </a:xfrm>
          <a:prstGeom prst="rect">
            <a:avLst/>
          </a:prstGeom>
        </p:spPr>
      </p:pic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A26E1381-52BC-4615-9977-C9A9BB6DE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68" y="1612922"/>
            <a:ext cx="5845832" cy="4382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077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F697-6F1C-4842-A6D1-BDAE3A3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7720"/>
            <a:ext cx="847344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Intelligence’s Ethical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8309-4F3D-404A-BB38-D4642AF0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7879"/>
            <a:ext cx="4816679" cy="3048001"/>
          </a:xfrm>
        </p:spPr>
        <p:txBody>
          <a:bodyPr>
            <a:normAutofit/>
          </a:bodyPr>
          <a:lstStyle/>
          <a:p>
            <a:r>
              <a:rPr lang="en-US" dirty="0"/>
              <a:t>Occupation Theft</a:t>
            </a:r>
          </a:p>
          <a:p>
            <a:r>
              <a:rPr lang="en-US" dirty="0"/>
              <a:t>Singularity</a:t>
            </a:r>
          </a:p>
          <a:p>
            <a:r>
              <a:rPr lang="en-US" dirty="0"/>
              <a:t>Trouble with Dynamic Environments</a:t>
            </a:r>
          </a:p>
          <a:p>
            <a:r>
              <a:rPr lang="en-US" dirty="0"/>
              <a:t>Lack Creativity, and Improvement</a:t>
            </a:r>
          </a:p>
        </p:txBody>
      </p:sp>
      <p:pic>
        <p:nvPicPr>
          <p:cNvPr id="4" name="issues">
            <a:hlinkClick r:id="" action="ppaction://media"/>
            <a:extLst>
              <a:ext uri="{FF2B5EF4-FFF2-40B4-BE49-F238E27FC236}">
                <a16:creationId xmlns:a16="http://schemas.microsoft.com/office/drawing/2014/main" id="{9ADA0BB0-752A-4DA8-A5FC-089F6948F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320357"/>
            <a:ext cx="487363" cy="487363"/>
          </a:xfrm>
          <a:prstGeom prst="rect">
            <a:avLst/>
          </a:prstGeom>
        </p:spPr>
      </p:pic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E898561-349B-4450-A25D-9E77CCA7F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41" y="2077393"/>
            <a:ext cx="6014240" cy="39471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07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F697-6F1C-4842-A6D1-BDAE3A3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7720"/>
            <a:ext cx="8473440" cy="822960"/>
          </a:xfrm>
        </p:spPr>
        <p:txBody>
          <a:bodyPr>
            <a:normAutofit/>
          </a:bodyPr>
          <a:lstStyle/>
          <a:p>
            <a:r>
              <a:rPr lang="en-US" dirty="0"/>
              <a:t>Case Study #1: Weak/ Narrow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8309-4F3D-404A-BB38-D4642AF0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04999"/>
            <a:ext cx="10668000" cy="3048001"/>
          </a:xfrm>
        </p:spPr>
        <p:txBody>
          <a:bodyPr>
            <a:normAutofit/>
          </a:bodyPr>
          <a:lstStyle/>
          <a:p>
            <a:r>
              <a:rPr lang="en-US" dirty="0"/>
              <a:t>“A one-trick pony”</a:t>
            </a:r>
          </a:p>
          <a:p>
            <a:r>
              <a:rPr lang="en-US" dirty="0"/>
              <a:t>Designed for a specific task, and only that task</a:t>
            </a:r>
          </a:p>
          <a:p>
            <a:r>
              <a:rPr lang="en-US" dirty="0"/>
              <a:t>Groups of Narrow </a:t>
            </a:r>
            <a:r>
              <a:rPr lang="en-US"/>
              <a:t>AI are </a:t>
            </a:r>
            <a:r>
              <a:rPr lang="en-US" dirty="0"/>
              <a:t>still considered Narrow AI</a:t>
            </a:r>
          </a:p>
          <a:p>
            <a:r>
              <a:rPr lang="en-US" dirty="0"/>
              <a:t>Weak != Inefficient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3D00EF52-D78E-4ABC-8091-D9B964130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7161" y="331902"/>
            <a:ext cx="487363" cy="487363"/>
          </a:xfrm>
          <a:prstGeom prst="rect">
            <a:avLst/>
          </a:prstGeom>
        </p:spPr>
      </p:pic>
      <p:pic>
        <p:nvPicPr>
          <p:cNvPr id="6" name="Picture 5" descr="A picture containing ground, outdoor, tree, dirt&#10;&#10;Description automatically generated">
            <a:extLst>
              <a:ext uri="{FF2B5EF4-FFF2-40B4-BE49-F238E27FC236}">
                <a16:creationId xmlns:a16="http://schemas.microsoft.com/office/drawing/2014/main" id="{C2EEBACE-B18F-458C-AD13-5BE443E55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44" y="3619888"/>
            <a:ext cx="5006053" cy="28234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EB506-EA64-4841-A3E9-91B88A96B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134925"/>
            <a:ext cx="4702728" cy="24610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90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F697-6F1C-4842-A6D1-BDAE3A3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7720"/>
            <a:ext cx="6239164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#2: Strong/ General AI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8309-4F3D-404A-BB38-D4642AF0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13714"/>
            <a:ext cx="10668000" cy="3048001"/>
          </a:xfrm>
        </p:spPr>
        <p:txBody>
          <a:bodyPr>
            <a:normAutofit/>
          </a:bodyPr>
          <a:lstStyle/>
          <a:p>
            <a:r>
              <a:rPr lang="en-US" dirty="0"/>
              <a:t>“Human-level intelligence”</a:t>
            </a:r>
          </a:p>
          <a:p>
            <a:r>
              <a:rPr lang="en-US" dirty="0"/>
              <a:t>More abstract thinking</a:t>
            </a:r>
          </a:p>
          <a:p>
            <a:r>
              <a:rPr lang="en-US" dirty="0"/>
              <a:t>Conceptual for now</a:t>
            </a:r>
          </a:p>
          <a:p>
            <a:r>
              <a:rPr lang="en-US" dirty="0"/>
              <a:t>Decades away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88A02B1E-CB9E-403D-B91D-4B548C2775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320357"/>
            <a:ext cx="487363" cy="487363"/>
          </a:xfrm>
          <a:prstGeom prst="rect">
            <a:avLst/>
          </a:prstGeom>
        </p:spPr>
      </p:pic>
      <p:pic>
        <p:nvPicPr>
          <p:cNvPr id="6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874542D3-2368-4D95-B549-87D87872D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64" y="437597"/>
            <a:ext cx="4212937" cy="598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F697-6F1C-4842-A6D1-BDAE3A3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64439"/>
            <a:ext cx="9590015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#3: Artificial Superintelligence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8309-4F3D-404A-BB38-D4642AF0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7879"/>
            <a:ext cx="5897418" cy="3048001"/>
          </a:xfrm>
        </p:spPr>
        <p:txBody>
          <a:bodyPr>
            <a:normAutofit/>
          </a:bodyPr>
          <a:lstStyle/>
          <a:p>
            <a:r>
              <a:rPr lang="en-US" dirty="0"/>
              <a:t>“Almost incomprehensible”</a:t>
            </a:r>
          </a:p>
          <a:p>
            <a:r>
              <a:rPr lang="en-US" dirty="0"/>
              <a:t>Philosophical Idea</a:t>
            </a:r>
          </a:p>
          <a:p>
            <a:r>
              <a:rPr lang="en-US" dirty="0"/>
              <a:t>Quick successor to strong AI</a:t>
            </a:r>
          </a:p>
          <a:p>
            <a:r>
              <a:rPr lang="en-US" dirty="0"/>
              <a:t>Simplest example: Virtualized Human Brain</a:t>
            </a: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D9B1E558-7B6E-4664-A7F4-9F03E76F5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320757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D85D2-8200-4CA2-B6BA-FA3C49D5C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38" y="200221"/>
            <a:ext cx="3965943" cy="3228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17FCD-C455-4D2A-89E7-0DB5513FC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118" y="3679744"/>
            <a:ext cx="4310882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F697-6F1C-4842-A6D1-BDAE3A3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7720"/>
            <a:ext cx="8473440" cy="822960"/>
          </a:xfrm>
        </p:spPr>
        <p:txBody>
          <a:bodyPr>
            <a:normAutofit/>
          </a:bodyPr>
          <a:lstStyle/>
          <a:p>
            <a:r>
              <a:rPr lang="en-US" dirty="0"/>
              <a:t>Applicable Ethical Theories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F47ABFC-500D-44AE-B3E5-51F23C879D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087879"/>
          <a:ext cx="10668000" cy="304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the">
            <a:hlinkClick r:id="" action="ppaction://media"/>
            <a:extLst>
              <a:ext uri="{FF2B5EF4-FFF2-40B4-BE49-F238E27FC236}">
                <a16:creationId xmlns:a16="http://schemas.microsoft.com/office/drawing/2014/main" id="{64D0BD58-9ACE-4160-9BF4-B9583AE5B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2949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F697-6F1C-4842-A6D1-BDAE3A3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7720"/>
            <a:ext cx="8473440" cy="822960"/>
          </a:xfrm>
        </p:spPr>
        <p:txBody>
          <a:bodyPr>
            <a:normAutofit/>
          </a:bodyPr>
          <a:lstStyle/>
          <a:p>
            <a:r>
              <a:rPr lang="en-US" dirty="0"/>
              <a:t>Solutions for the dilemmas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8309-4F3D-404A-BB38-D4642AF0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87879"/>
            <a:ext cx="4120393" cy="3048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AI Advancement</a:t>
            </a:r>
          </a:p>
          <a:p>
            <a:r>
              <a:rPr lang="en-US" dirty="0"/>
              <a:t>Conceptual Limitations</a:t>
            </a:r>
          </a:p>
          <a:p>
            <a:r>
              <a:rPr lang="en-US" dirty="0" err="1"/>
              <a:t>OpenWorm</a:t>
            </a:r>
            <a:r>
              <a:rPr lang="en-US" dirty="0"/>
              <a:t>?</a:t>
            </a:r>
          </a:p>
          <a:p>
            <a:r>
              <a:rPr lang="en-US" dirty="0"/>
              <a:t>Hardware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52B6FC-8411-49AF-870C-35151B9CFAA2}"/>
              </a:ext>
            </a:extLst>
          </p:cNvPr>
          <p:cNvSpPr txBox="1">
            <a:spLocks/>
          </p:cNvSpPr>
          <p:nvPr/>
        </p:nvSpPr>
        <p:spPr>
          <a:xfrm>
            <a:off x="6096000" y="2086899"/>
            <a:ext cx="4882391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Singularity Thesis</a:t>
            </a:r>
          </a:p>
          <a:p>
            <a:r>
              <a:rPr lang="en-US" dirty="0"/>
              <a:t>Intrinsically Friendly</a:t>
            </a:r>
          </a:p>
          <a:p>
            <a:r>
              <a:rPr lang="en-US" dirty="0"/>
              <a:t>Control Problem</a:t>
            </a:r>
          </a:p>
          <a:p>
            <a:r>
              <a:rPr lang="en-US" dirty="0"/>
              <a:t>Skepticism</a:t>
            </a:r>
          </a:p>
        </p:txBody>
      </p:sp>
      <p:pic>
        <p:nvPicPr>
          <p:cNvPr id="5" name="solution">
            <a:hlinkClick r:id="" action="ppaction://media"/>
            <a:extLst>
              <a:ext uri="{FF2B5EF4-FFF2-40B4-BE49-F238E27FC236}">
                <a16:creationId xmlns:a16="http://schemas.microsoft.com/office/drawing/2014/main" id="{AFF2434D-E78F-4A12-B3D8-D0919E8C8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320357"/>
            <a:ext cx="487363" cy="487363"/>
          </a:xfrm>
          <a:prstGeom prst="rect">
            <a:avLst/>
          </a:prstGeom>
        </p:spPr>
      </p:pic>
      <p:pic>
        <p:nvPicPr>
          <p:cNvPr id="7" name="Picture 6" descr="A picture containing worm, invertebrate&#10;&#10;Description automatically generated">
            <a:extLst>
              <a:ext uri="{FF2B5EF4-FFF2-40B4-BE49-F238E27FC236}">
                <a16:creationId xmlns:a16="http://schemas.microsoft.com/office/drawing/2014/main" id="{ED543757-7F31-4883-A9EF-289E7DA2C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78" y="4758314"/>
            <a:ext cx="3143250" cy="10382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DD91711-C212-4F25-B382-3CF94DA7B8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98" y="3131245"/>
            <a:ext cx="1824047" cy="321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7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5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ornVTI">
  <a:themeElements>
    <a:clrScheme name="AnalogousFromRegularSeedLeftStep">
      <a:dk1>
        <a:srgbClr val="000000"/>
      </a:dk1>
      <a:lt1>
        <a:srgbClr val="FFFFFF"/>
      </a:lt1>
      <a:dk2>
        <a:srgbClr val="25203D"/>
      </a:dk2>
      <a:lt2>
        <a:srgbClr val="E2E5E8"/>
      </a:lt2>
      <a:accent1>
        <a:srgbClr val="E28E25"/>
      </a:accent1>
      <a:accent2>
        <a:srgbClr val="D53217"/>
      </a:accent2>
      <a:accent3>
        <a:srgbClr val="E7295D"/>
      </a:accent3>
      <a:accent4>
        <a:srgbClr val="D5179A"/>
      </a:accent4>
      <a:accent5>
        <a:srgbClr val="D229E7"/>
      </a:accent5>
      <a:accent6>
        <a:srgbClr val="7117D5"/>
      </a:accent6>
      <a:hlink>
        <a:srgbClr val="3F78BF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487</Words>
  <Application>Microsoft Office PowerPoint</Application>
  <PresentationFormat>Widescreen</PresentationFormat>
  <Paragraphs>70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Verdana Pro</vt:lpstr>
      <vt:lpstr>Verdana Pro Cond SemiBold</vt:lpstr>
      <vt:lpstr>TornVTI</vt:lpstr>
      <vt:lpstr>Ethics of AI (Artificial Intelligence)</vt:lpstr>
      <vt:lpstr>Presentation Overview</vt:lpstr>
      <vt:lpstr>Summary of AI</vt:lpstr>
      <vt:lpstr>Artificial Intelligence’s Ethical Issues</vt:lpstr>
      <vt:lpstr>Case Study #1: Weak/ Narrow AI</vt:lpstr>
      <vt:lpstr>Case Study #2: Strong/ General AI </vt:lpstr>
      <vt:lpstr>Case Study #3: Artificial Superintelligence </vt:lpstr>
      <vt:lpstr>Applicable Ethical Theories</vt:lpstr>
      <vt:lpstr>Solutions for the dilemmas</vt:lpstr>
      <vt:lpstr>In conclusion …</vt:lpstr>
      <vt:lpstr>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of AI(Artificial Intelligence)</dc:title>
  <dc:creator>Ryan 🍗</dc:creator>
  <cp:lastModifiedBy>Ryan 🍗</cp:lastModifiedBy>
  <cp:revision>26</cp:revision>
  <dcterms:created xsi:type="dcterms:W3CDTF">2021-04-12T20:04:51Z</dcterms:created>
  <dcterms:modified xsi:type="dcterms:W3CDTF">2021-04-13T08:11:10Z</dcterms:modified>
</cp:coreProperties>
</file>